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28" r:id="rId4"/>
  </p:sldMasterIdLst>
  <p:notesMasterIdLst>
    <p:notesMasterId r:id="rId23"/>
  </p:notesMasterIdLst>
  <p:handoutMasterIdLst>
    <p:handoutMasterId r:id="rId24"/>
  </p:handoutMasterIdLst>
  <p:sldIdLst>
    <p:sldId id="256" r:id="rId5"/>
    <p:sldId id="264" r:id="rId6"/>
    <p:sldId id="257" r:id="rId7"/>
    <p:sldId id="265" r:id="rId8"/>
    <p:sldId id="259" r:id="rId9"/>
    <p:sldId id="258" r:id="rId10"/>
    <p:sldId id="266" r:id="rId11"/>
    <p:sldId id="267" r:id="rId12"/>
    <p:sldId id="268" r:id="rId13"/>
    <p:sldId id="269" r:id="rId14"/>
    <p:sldId id="270" r:id="rId15"/>
    <p:sldId id="272" r:id="rId16"/>
    <p:sldId id="271" r:id="rId17"/>
    <p:sldId id="273" r:id="rId18"/>
    <p:sldId id="275" r:id="rId19"/>
    <p:sldId id="276" r:id="rId20"/>
    <p:sldId id="274" r:id="rId21"/>
    <p:sldId id="260" r:id="rId22"/>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457" autoAdjust="0"/>
  </p:normalViewPr>
  <p:slideViewPr>
    <p:cSldViewPr snapToGrid="0">
      <p:cViewPr varScale="1">
        <p:scale>
          <a:sx n="59" d="100"/>
          <a:sy n="59" d="100"/>
        </p:scale>
        <p:origin x="964" y="2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40AF03-C114-4F8F-A706-C2213F1933A7}" type="datetime1">
              <a:rPr lang="fr-FR" smtClean="0"/>
              <a:t>28/06/2022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197F0D-165E-409E-864C-E021C6E59EE6}" type="slidenum">
              <a:rPr lang="fr-FR" smtClean="0"/>
              <a:t>‹#›</a:t>
            </a:fld>
            <a:endParaRPr lang="fr-FR" dirty="0"/>
          </a:p>
        </p:txBody>
      </p:sp>
    </p:spTree>
    <p:extLst>
      <p:ext uri="{BB962C8B-B14F-4D97-AF65-F5344CB8AC3E}">
        <p14:creationId xmlns:p14="http://schemas.microsoft.com/office/powerpoint/2010/main" val="65525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9E26B-B1C2-41F5-AFFD-731282AA4934}" type="datetime1">
              <a:rPr lang="fr-FR" smtClean="0"/>
              <a:pPr/>
              <a:t>28/06/2022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dirty="0"/>
              <a:t>Modifier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EC8518-F7DC-49BC-9F94-94E3144E69AD}" type="slidenum">
              <a:rPr lang="fr-FR" noProof="0" smtClean="0"/>
              <a:t>‹#›</a:t>
            </a:fld>
            <a:endParaRPr lang="fr-FR" noProof="0" dirty="0"/>
          </a:p>
        </p:txBody>
      </p:sp>
    </p:spTree>
    <p:extLst>
      <p:ext uri="{BB962C8B-B14F-4D97-AF65-F5344CB8AC3E}">
        <p14:creationId xmlns:p14="http://schemas.microsoft.com/office/powerpoint/2010/main" val="68227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BEC8518-F7DC-49BC-9F94-94E3144E69AD}" type="slidenum">
              <a:rPr lang="fr-FR" smtClean="0"/>
              <a:t>1</a:t>
            </a:fld>
            <a:endParaRPr lang="fr-FR" dirty="0"/>
          </a:p>
        </p:txBody>
      </p:sp>
    </p:spTree>
    <p:extLst>
      <p:ext uri="{BB962C8B-B14F-4D97-AF65-F5344CB8AC3E}">
        <p14:creationId xmlns:p14="http://schemas.microsoft.com/office/powerpoint/2010/main" val="4023968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4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86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9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189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45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073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50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571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BEC8518-F7DC-49BC-9F94-94E3144E69AD}" type="slidenum">
              <a:rPr lang="fr-FR" smtClean="0"/>
              <a:t>18</a:t>
            </a:fld>
            <a:endParaRPr lang="fr-FR" dirty="0"/>
          </a:p>
        </p:txBody>
      </p:sp>
    </p:spTree>
    <p:extLst>
      <p:ext uri="{BB962C8B-B14F-4D97-AF65-F5344CB8AC3E}">
        <p14:creationId xmlns:p14="http://schemas.microsoft.com/office/powerpoint/2010/main" val="346756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28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BEC8518-F7DC-49BC-9F94-94E3144E69AD}" type="slidenum">
              <a:rPr lang="fr-FR" smtClean="0"/>
              <a:t>3</a:t>
            </a:fld>
            <a:endParaRPr lang="fr-FR" dirty="0"/>
          </a:p>
        </p:txBody>
      </p:sp>
    </p:spTree>
    <p:extLst>
      <p:ext uri="{BB962C8B-B14F-4D97-AF65-F5344CB8AC3E}">
        <p14:creationId xmlns:p14="http://schemas.microsoft.com/office/powerpoint/2010/main" val="256078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1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9BEC8518-F7DC-49BC-9F94-94E3144E69AD}" type="slidenum">
              <a:rPr lang="fr-FR" smtClean="0"/>
              <a:t>5</a:t>
            </a:fld>
            <a:endParaRPr lang="fr-FR" dirty="0"/>
          </a:p>
        </p:txBody>
      </p:sp>
    </p:spTree>
    <p:extLst>
      <p:ext uri="{BB962C8B-B14F-4D97-AF65-F5344CB8AC3E}">
        <p14:creationId xmlns:p14="http://schemas.microsoft.com/office/powerpoint/2010/main" val="70034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9BEC8518-F7DC-49BC-9F94-94E3144E69AD}" type="slidenum">
              <a:rPr lang="fr-FR" smtClean="0"/>
              <a:t>6</a:t>
            </a:fld>
            <a:endParaRPr lang="fr-FR" dirty="0"/>
          </a:p>
        </p:txBody>
      </p:sp>
    </p:spTree>
    <p:extLst>
      <p:ext uri="{BB962C8B-B14F-4D97-AF65-F5344CB8AC3E}">
        <p14:creationId xmlns:p14="http://schemas.microsoft.com/office/powerpoint/2010/main" val="187502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87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54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C8518-F7DC-49BC-9F94-94E3144E69A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342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7" name="Espace réservé de la date 6"/>
          <p:cNvSpPr>
            <a:spLocks noGrp="1"/>
          </p:cNvSpPr>
          <p:nvPr>
            <p:ph type="dt" sz="half" idx="10"/>
          </p:nvPr>
        </p:nvSpPr>
        <p:spPr/>
        <p:txBody>
          <a:bodyPr rtlCol="0"/>
          <a:lstStyle/>
          <a:p>
            <a:pPr rtl="0"/>
            <a:fld id="{EE347766-FCCD-4996-A3F5-962A6CD70543}" type="datetime1">
              <a:rPr lang="fr-FR" noProof="0" smtClean="0"/>
              <a:t>28/06/2022</a:t>
            </a:fld>
            <a:endParaRPr lang="fr-FR" noProof="0" dirty="0"/>
          </a:p>
        </p:txBody>
      </p:sp>
      <p:sp>
        <p:nvSpPr>
          <p:cNvPr id="8" name="Espace réservé du pied de page 7"/>
          <p:cNvSpPr>
            <a:spLocks noGrp="1"/>
          </p:cNvSpPr>
          <p:nvPr>
            <p:ph type="ftr" sz="quarter" idx="11"/>
          </p:nvPr>
        </p:nvSpPr>
        <p:spPr/>
        <p:txBody>
          <a:bodyPr rtlCol="0"/>
          <a:lstStyle/>
          <a:p>
            <a:pPr rtl="0"/>
            <a:r>
              <a:rPr lang="fr-FR" noProof="0" dirty="0"/>
              <a:t>
              </a:t>
            </a:r>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E006EB20-3AAF-435F-9BDB-3D4F4734C416}" type="datetime1">
              <a:rPr lang="fr-FR" noProof="0" smtClean="0"/>
              <a:t>28/06/2022</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
              </a:t>
            </a:r>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CD4C2773-C2B8-4CF5-9DAF-C2CB31B44054}" type="datetime1">
              <a:rPr lang="fr-FR" noProof="0" smtClean="0"/>
              <a:t>28/06/2022</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
              </a:t>
            </a:r>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C0E7C7EC-7DAF-4859-BD1E-26D7D7F1D849}" type="datetime1">
              <a:rPr lang="fr-FR" noProof="0" smtClean="0"/>
              <a:t>28/06/2022</a:t>
            </a:fld>
            <a:endParaRPr lang="fr-FR" noProof="0" dirty="0"/>
          </a:p>
        </p:txBody>
      </p:sp>
      <p:sp>
        <p:nvSpPr>
          <p:cNvPr id="8" name="Espace réservé du pied de page 7"/>
          <p:cNvSpPr>
            <a:spLocks noGrp="1"/>
          </p:cNvSpPr>
          <p:nvPr>
            <p:ph type="ftr" sz="quarter" idx="11"/>
          </p:nvPr>
        </p:nvSpPr>
        <p:spPr/>
        <p:txBody>
          <a:bodyPr rtlCol="0"/>
          <a:lstStyle/>
          <a:p>
            <a:pPr rtl="0"/>
            <a:r>
              <a:rPr lang="fr-FR" noProof="0" dirty="0"/>
              <a:t>
              </a:t>
            </a:r>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71150A9-20F9-4EB6-A4AF-036CCB5ABFD0}" type="datetime1">
              <a:rPr lang="fr-FR" noProof="0" smtClean="0"/>
              <a:t>28/06/2022</a:t>
            </a:fld>
            <a:endParaRPr lang="fr-FR" noProof="0" dirty="0"/>
          </a:p>
        </p:txBody>
      </p:sp>
      <p:sp>
        <p:nvSpPr>
          <p:cNvPr id="8" name="Espace réservé du pied de page 7"/>
          <p:cNvSpPr>
            <a:spLocks noGrp="1"/>
          </p:cNvSpPr>
          <p:nvPr>
            <p:ph type="ftr" sz="quarter" idx="11"/>
          </p:nvPr>
        </p:nvSpPr>
        <p:spPr/>
        <p:txBody>
          <a:bodyPr rtlCol="0"/>
          <a:lstStyle/>
          <a:p>
            <a:pPr rtl="0"/>
            <a:r>
              <a:rPr lang="fr-FR" noProof="0" dirty="0"/>
              <a:t>
              </a:t>
            </a:r>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8" name="Espace réservé de la date 7"/>
          <p:cNvSpPr>
            <a:spLocks noGrp="1"/>
          </p:cNvSpPr>
          <p:nvPr>
            <p:ph type="dt" sz="half" idx="10"/>
          </p:nvPr>
        </p:nvSpPr>
        <p:spPr/>
        <p:txBody>
          <a:bodyPr rtlCol="0"/>
          <a:lstStyle/>
          <a:p>
            <a:pPr rtl="0"/>
            <a:fld id="{C3888D8F-6B72-466E-83CC-E6F5CEA805F5}" type="datetime1">
              <a:rPr lang="fr-FR" noProof="0" smtClean="0"/>
              <a:t>28/06/2022</a:t>
            </a:fld>
            <a:endParaRPr lang="fr-FR" noProof="0" dirty="0"/>
          </a:p>
        </p:txBody>
      </p:sp>
      <p:sp>
        <p:nvSpPr>
          <p:cNvPr id="9" name="Espace réservé du pied de page 8"/>
          <p:cNvSpPr>
            <a:spLocks noGrp="1"/>
          </p:cNvSpPr>
          <p:nvPr>
            <p:ph type="ftr" sz="quarter" idx="11"/>
          </p:nvPr>
        </p:nvSpPr>
        <p:spPr/>
        <p:txBody>
          <a:bodyPr rtlCol="0"/>
          <a:lstStyle/>
          <a:p>
            <a:pPr rtl="0"/>
            <a:r>
              <a:rPr lang="fr-FR" noProof="0" dirty="0"/>
              <a:t>
              </a:t>
            </a:r>
          </a:p>
        </p:txBody>
      </p:sp>
      <p:sp>
        <p:nvSpPr>
          <p:cNvPr id="10" name="Espace réservé du numéro de diapositive 9"/>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6" name="Espace réservé du contenu 5"/>
          <p:cNvSpPr>
            <a:spLocks noGrp="1"/>
          </p:cNvSpPr>
          <p:nvPr>
            <p:ph sz="quarter" idx="4"/>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1" name="Espace réservé du texte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F4E39990-AB53-4F5B-AAE3-224BB3B7F497}" type="datetime1">
              <a:rPr lang="fr-FR" noProof="0" smtClean="0"/>
              <a:t>28/06/2022</a:t>
            </a:fld>
            <a:endParaRPr lang="fr-FR" noProof="0" dirty="0"/>
          </a:p>
        </p:txBody>
      </p:sp>
      <p:sp>
        <p:nvSpPr>
          <p:cNvPr id="8" name="Espace réservé du pied de page 7"/>
          <p:cNvSpPr>
            <a:spLocks noGrp="1"/>
          </p:cNvSpPr>
          <p:nvPr>
            <p:ph type="ftr" sz="quarter" idx="11"/>
          </p:nvPr>
        </p:nvSpPr>
        <p:spPr/>
        <p:txBody>
          <a:bodyPr rtlCol="0"/>
          <a:lstStyle/>
          <a:p>
            <a:pPr rtl="0"/>
            <a:r>
              <a:rPr lang="fr-FR" noProof="0" dirty="0"/>
              <a:t>
              </a:t>
            </a:r>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pPr rtl="0"/>
              <a:t>‹#›</a:t>
            </a:fld>
            <a:endParaRPr lang="fr-FR" noProof="0" dirty="0"/>
          </a:p>
        </p:txBody>
      </p:sp>
      <p:sp>
        <p:nvSpPr>
          <p:cNvPr id="10" name="Titre 9"/>
          <p:cNvSpPr>
            <a:spLocks noGrp="1"/>
          </p:cNvSpPr>
          <p:nvPr>
            <p:ph type="title"/>
          </p:nvPr>
        </p:nvSpPr>
        <p:spPr/>
        <p:txBody>
          <a:bodyPr rtlCol="0"/>
          <a:lstStyle/>
          <a:p>
            <a:pPr rtl="0"/>
            <a:r>
              <a:rPr lang="fr-FR" noProof="0"/>
              <a:t>Modifiez le style du titre</a:t>
            </a:r>
            <a:endParaRPr lang="fr-FR"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p>
            <a:pPr rtl="0"/>
            <a:fld id="{A03A5982-0AEE-4919-9470-90C1A4D41F8E}" type="datetime1">
              <a:rPr lang="fr-FR" noProof="0" smtClean="0"/>
              <a:t>28/06/2022</a:t>
            </a:fld>
            <a:endParaRPr lang="fr-FR" noProof="0" dirty="0"/>
          </a:p>
        </p:txBody>
      </p:sp>
      <p:sp>
        <p:nvSpPr>
          <p:cNvPr id="4" name="Espace réservé du pied de page 3"/>
          <p:cNvSpPr>
            <a:spLocks noGrp="1"/>
          </p:cNvSpPr>
          <p:nvPr>
            <p:ph type="ftr" sz="quarter" idx="11"/>
          </p:nvPr>
        </p:nvSpPr>
        <p:spPr/>
        <p:txBody>
          <a:bodyPr rtlCol="0"/>
          <a:lstStyle/>
          <a:p>
            <a:pPr rtl="0"/>
            <a:r>
              <a:rPr lang="fr-FR" noProof="0" dirty="0"/>
              <a:t>
              </a:t>
            </a:r>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88AF15A8-EB6B-4FDC-AFB6-14D7A83B14A3}" type="datetime1">
              <a:rPr lang="fr-FR" noProof="0" smtClean="0"/>
              <a:t>28/06/2022</a:t>
            </a:fld>
            <a:endParaRPr lang="fr-FR" noProof="0" dirty="0"/>
          </a:p>
        </p:txBody>
      </p:sp>
      <p:sp>
        <p:nvSpPr>
          <p:cNvPr id="3" name="Espace réservé du pied de page 2"/>
          <p:cNvSpPr>
            <a:spLocks noGrp="1"/>
          </p:cNvSpPr>
          <p:nvPr>
            <p:ph type="ftr" sz="quarter" idx="11"/>
          </p:nvPr>
        </p:nvSpPr>
        <p:spPr/>
        <p:txBody>
          <a:bodyPr rtlCol="0"/>
          <a:lstStyle/>
          <a:p>
            <a:pPr rtl="0"/>
            <a:r>
              <a:rPr lang="fr-FR" noProof="0" dirty="0"/>
              <a:t>
              </a:t>
            </a:r>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9" name="Espace réservé de la date 8"/>
          <p:cNvSpPr>
            <a:spLocks noGrp="1"/>
          </p:cNvSpPr>
          <p:nvPr>
            <p:ph type="dt" sz="half" idx="10"/>
          </p:nvPr>
        </p:nvSpPr>
        <p:spPr/>
        <p:txBody>
          <a:bodyPr rtlCol="0"/>
          <a:lstStyle/>
          <a:p>
            <a:pPr rtl="0"/>
            <a:fld id="{E1BC28C2-2524-42D9-93A2-33B5674F60C2}" type="datetime1">
              <a:rPr lang="fr-FR" noProof="0" smtClean="0"/>
              <a:t>28/06/2022</a:t>
            </a:fld>
            <a:endParaRPr lang="fr-FR" noProof="0" dirty="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fr-FR" noProof="0" dirty="0"/>
              <a:t>
              </a:t>
            </a:r>
          </a:p>
        </p:txBody>
      </p:sp>
      <p:sp>
        <p:nvSpPr>
          <p:cNvPr id="11" name="Espace réservé du numéro de diapositive 10"/>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endParaRPr lang="fr-FR" noProof="0" dirty="0"/>
          </a:p>
        </p:txBody>
      </p:sp>
      <p:sp>
        <p:nvSpPr>
          <p:cNvPr id="3" name="Espace réservé d’image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2844390C-838D-4AD0-820C-8F12C7FB2D0E}" type="datetime1">
              <a:rPr lang="fr-FR" noProof="0" smtClean="0"/>
              <a:t>28/06/2022</a:t>
            </a:fld>
            <a:endParaRPr lang="fr-FR" noProof="0" dirty="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fr-FR" noProof="0" dirty="0"/>
              <a:t>
              </a:t>
            </a:r>
          </a:p>
        </p:txBody>
      </p:sp>
      <p:sp>
        <p:nvSpPr>
          <p:cNvPr id="10" name="Espace réservé du numéro de diapositive 9"/>
          <p:cNvSpPr>
            <a:spLocks noGrp="1"/>
          </p:cNvSpPr>
          <p:nvPr>
            <p:ph type="sldNum" sz="quarter" idx="12"/>
          </p:nvPr>
        </p:nvSpPr>
        <p:spPr/>
        <p:txBody>
          <a:bodyPr rtlCol="0"/>
          <a:lstStyle/>
          <a:p>
            <a:pPr rtl="0"/>
            <a:fld id="{6D22F896-40B5-4ADD-8801-0D06FADFA095}" type="slidenum">
              <a:rPr lang="fr-FR" noProof="0" smtClean="0"/>
              <a:t>‹#›</a:t>
            </a:fld>
            <a:endParaRPr lang="fr-FR"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dirty="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FC383F2-748B-4B2D-9E80-65085793A3A6}" type="datetime1">
              <a:rPr lang="fr-FR" noProof="0" smtClean="0"/>
              <a:t>28/06/2022</a:t>
            </a:fld>
            <a:endParaRPr lang="fr-FR" noProof="0" dirty="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fr-FR" noProof="0" dirty="0"/>
              <a:t>
              </a:t>
            </a:r>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900" spc="0" baseline="0">
                <a:solidFill>
                  <a:srgbClr val="FFFFFF"/>
                </a:solidFill>
              </a:defRPr>
            </a:lvl1pPr>
          </a:lstStyle>
          <a:p>
            <a:fld id="{6D22F896-40B5-4ADD-8801-0D06FADFA095}" type="slidenum">
              <a:rPr lang="fr-FR" noProof="0" smtClean="0"/>
              <a:pPr/>
              <a:t>‹#›</a:t>
            </a:fld>
            <a:endParaRPr lang="fr-FR"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rtlCol="0">
            <a:normAutofit/>
          </a:bodyPr>
          <a:lstStyle/>
          <a:p>
            <a:pPr rtl="0"/>
            <a:r>
              <a:rPr lang="fr-FR" sz="3000" dirty="0">
                <a:solidFill>
                  <a:schemeClr val="tx1"/>
                </a:solidFill>
              </a:rPr>
              <a:t>Bitcoin </a:t>
            </a:r>
            <a:r>
              <a:rPr lang="fr-FR" sz="3000" dirty="0" err="1">
                <a:solidFill>
                  <a:schemeClr val="tx1"/>
                </a:solidFill>
              </a:rPr>
              <a:t>prediction</a:t>
            </a:r>
            <a:endParaRPr lang="fr-FR" sz="3000" dirty="0">
              <a:solidFill>
                <a:schemeClr val="tx1"/>
              </a:solidFill>
            </a:endParaRPr>
          </a:p>
        </p:txBody>
      </p:sp>
      <p:sp>
        <p:nvSpPr>
          <p:cNvPr id="3" name="Sous-titre 2">
            <a:extLst>
              <a:ext uri="{FF2B5EF4-FFF2-40B4-BE49-F238E27FC236}">
                <a16:creationId xmlns:a16="http://schemas.microsoft.com/office/drawing/2014/main" id="{3FC7BD98-5486-489C-BAA0-A69CEFF691B3}"/>
              </a:ext>
            </a:extLst>
          </p:cNvPr>
          <p:cNvSpPr>
            <a:spLocks noGrp="1"/>
          </p:cNvSpPr>
          <p:nvPr>
            <p:ph type="subTitle" idx="1"/>
          </p:nvPr>
        </p:nvSpPr>
        <p:spPr>
          <a:xfrm>
            <a:off x="804672" y="3981815"/>
            <a:ext cx="4486656" cy="702702"/>
          </a:xfrm>
        </p:spPr>
        <p:txBody>
          <a:bodyPr rtlCol="0">
            <a:normAutofit/>
          </a:bodyPr>
          <a:lstStyle/>
          <a:p>
            <a:pPr rtl="0"/>
            <a:r>
              <a:rPr lang="fr-FR" sz="1800" dirty="0">
                <a:solidFill>
                  <a:schemeClr val="tx1"/>
                </a:solidFill>
              </a:rPr>
              <a:t>Next </a:t>
            </a:r>
            <a:r>
              <a:rPr lang="fr-FR" sz="1800" dirty="0" err="1">
                <a:solidFill>
                  <a:schemeClr val="tx1"/>
                </a:solidFill>
              </a:rPr>
              <a:t>Hour</a:t>
            </a:r>
            <a:r>
              <a:rPr lang="fr-FR" sz="1800" dirty="0">
                <a:solidFill>
                  <a:schemeClr val="tx1"/>
                </a:solidFill>
              </a:rPr>
              <a:t> Bitcoin </a:t>
            </a:r>
            <a:r>
              <a:rPr lang="fr-FR" sz="1800" dirty="0" err="1">
                <a:solidFill>
                  <a:schemeClr val="tx1"/>
                </a:solidFill>
              </a:rPr>
              <a:t>Prediction</a:t>
            </a:r>
            <a:endParaRPr lang="fr-FR" sz="1800" dirty="0">
              <a:solidFill>
                <a:schemeClr val="tx1"/>
              </a:solidFill>
            </a:endParaRPr>
          </a:p>
        </p:txBody>
      </p:sp>
      <p:pic>
        <p:nvPicPr>
          <p:cNvPr id="5" name="Image 4" descr="Numéro de métier finance">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6" name="Sous-titre 2">
            <a:extLst>
              <a:ext uri="{FF2B5EF4-FFF2-40B4-BE49-F238E27FC236}">
                <a16:creationId xmlns:a16="http://schemas.microsoft.com/office/drawing/2014/main" id="{C515FDF4-E741-88BF-45B1-DCEA68CD3C0F}"/>
              </a:ext>
            </a:extLst>
          </p:cNvPr>
          <p:cNvSpPr txBox="1">
            <a:spLocks/>
          </p:cNvSpPr>
          <p:nvPr/>
        </p:nvSpPr>
        <p:spPr>
          <a:xfrm>
            <a:off x="8954361" y="6291006"/>
            <a:ext cx="4486656" cy="702702"/>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fr-FR" sz="1800" dirty="0" err="1">
                <a:solidFill>
                  <a:schemeClr val="tx1"/>
                </a:solidFill>
              </a:rPr>
              <a:t>Lamiss</a:t>
            </a:r>
            <a:r>
              <a:rPr lang="fr-FR" sz="1800" dirty="0">
                <a:solidFill>
                  <a:schemeClr val="tx1"/>
                </a:solidFill>
              </a:rPr>
              <a:t> </a:t>
            </a:r>
            <a:r>
              <a:rPr lang="fr-FR" sz="1800" dirty="0" err="1">
                <a:solidFill>
                  <a:schemeClr val="tx1"/>
                </a:solidFill>
              </a:rPr>
              <a:t>Gargouri</a:t>
            </a:r>
            <a:endParaRPr lang="fr-FR" sz="1800" dirty="0">
              <a:solidFill>
                <a:schemeClr val="tx1"/>
              </a:solidFill>
            </a:endParaRP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4" name="Picture 3" descr="Chart, scatter chart&#10;&#10;Description automatically generated">
            <a:extLst>
              <a:ext uri="{FF2B5EF4-FFF2-40B4-BE49-F238E27FC236}">
                <a16:creationId xmlns:a16="http://schemas.microsoft.com/office/drawing/2014/main" id="{6D40E82D-880F-0D72-A331-B80ED658E48A}"/>
              </a:ext>
            </a:extLst>
          </p:cNvPr>
          <p:cNvPicPr>
            <a:picLocks noChangeAspect="1"/>
          </p:cNvPicPr>
          <p:nvPr/>
        </p:nvPicPr>
        <p:blipFill>
          <a:blip r:embed="rId3"/>
          <a:stretch>
            <a:fillRect/>
          </a:stretch>
        </p:blipFill>
        <p:spPr>
          <a:xfrm>
            <a:off x="-1" y="0"/>
            <a:ext cx="7191955" cy="6858000"/>
          </a:xfrm>
          <a:prstGeom prst="rect">
            <a:avLst/>
          </a:prstGeom>
        </p:spPr>
      </p:pic>
    </p:spTree>
    <p:extLst>
      <p:ext uri="{BB962C8B-B14F-4D97-AF65-F5344CB8AC3E}">
        <p14:creationId xmlns:p14="http://schemas.microsoft.com/office/powerpoint/2010/main" val="589993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7" name="Picture 6">
            <a:extLst>
              <a:ext uri="{FF2B5EF4-FFF2-40B4-BE49-F238E27FC236}">
                <a16:creationId xmlns:a16="http://schemas.microsoft.com/office/drawing/2014/main" id="{23EBA792-D456-DE86-51E7-211CB77BC446}"/>
              </a:ext>
            </a:extLst>
          </p:cNvPr>
          <p:cNvPicPr>
            <a:picLocks noChangeAspect="1"/>
          </p:cNvPicPr>
          <p:nvPr/>
        </p:nvPicPr>
        <p:blipFill>
          <a:blip r:embed="rId3"/>
          <a:stretch>
            <a:fillRect/>
          </a:stretch>
        </p:blipFill>
        <p:spPr>
          <a:xfrm>
            <a:off x="163640" y="23812"/>
            <a:ext cx="7210425" cy="6810375"/>
          </a:xfrm>
          <a:prstGeom prst="rect">
            <a:avLst/>
          </a:prstGeom>
        </p:spPr>
      </p:pic>
    </p:spTree>
    <p:extLst>
      <p:ext uri="{BB962C8B-B14F-4D97-AF65-F5344CB8AC3E}">
        <p14:creationId xmlns:p14="http://schemas.microsoft.com/office/powerpoint/2010/main" val="166843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4" name="Picture 3">
            <a:extLst>
              <a:ext uri="{FF2B5EF4-FFF2-40B4-BE49-F238E27FC236}">
                <a16:creationId xmlns:a16="http://schemas.microsoft.com/office/drawing/2014/main" id="{72938201-CD02-46E8-904B-A23870A9BC70}"/>
              </a:ext>
            </a:extLst>
          </p:cNvPr>
          <p:cNvPicPr>
            <a:picLocks noChangeAspect="1"/>
          </p:cNvPicPr>
          <p:nvPr/>
        </p:nvPicPr>
        <p:blipFill>
          <a:blip r:embed="rId3"/>
          <a:stretch>
            <a:fillRect/>
          </a:stretch>
        </p:blipFill>
        <p:spPr>
          <a:xfrm>
            <a:off x="106490" y="28575"/>
            <a:ext cx="7324725" cy="6829425"/>
          </a:xfrm>
          <a:prstGeom prst="rect">
            <a:avLst/>
          </a:prstGeom>
        </p:spPr>
      </p:pic>
    </p:spTree>
    <p:extLst>
      <p:ext uri="{BB962C8B-B14F-4D97-AF65-F5344CB8AC3E}">
        <p14:creationId xmlns:p14="http://schemas.microsoft.com/office/powerpoint/2010/main" val="667059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4" name="Picture 3">
            <a:extLst>
              <a:ext uri="{FF2B5EF4-FFF2-40B4-BE49-F238E27FC236}">
                <a16:creationId xmlns:a16="http://schemas.microsoft.com/office/drawing/2014/main" id="{87B2CC5A-47A9-F752-563A-31213F7EDB87}"/>
              </a:ext>
            </a:extLst>
          </p:cNvPr>
          <p:cNvPicPr>
            <a:picLocks noChangeAspect="1"/>
          </p:cNvPicPr>
          <p:nvPr/>
        </p:nvPicPr>
        <p:blipFill>
          <a:blip r:embed="rId3"/>
          <a:stretch>
            <a:fillRect/>
          </a:stretch>
        </p:blipFill>
        <p:spPr>
          <a:xfrm>
            <a:off x="58865" y="47625"/>
            <a:ext cx="7419975" cy="6810375"/>
          </a:xfrm>
          <a:prstGeom prst="rect">
            <a:avLst/>
          </a:prstGeom>
        </p:spPr>
      </p:pic>
    </p:spTree>
    <p:extLst>
      <p:ext uri="{BB962C8B-B14F-4D97-AF65-F5344CB8AC3E}">
        <p14:creationId xmlns:p14="http://schemas.microsoft.com/office/powerpoint/2010/main" val="426002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15115107-5DA3-4397-A1DA-67705DAE1EC2}"/>
              </a:ext>
            </a:extLst>
          </p:cNvPr>
          <p:cNvSpPr>
            <a:spLocks noGrp="1"/>
          </p:cNvSpPr>
          <p:nvPr>
            <p:ph type="title"/>
          </p:nvPr>
        </p:nvSpPr>
        <p:spPr>
          <a:xfrm>
            <a:off x="626840" y="2681103"/>
            <a:ext cx="3421457"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fr-FR" dirty="0">
                <a:solidFill>
                  <a:srgbClr val="FFFFFF"/>
                </a:solidFill>
              </a:rPr>
              <a:t>Neural Network</a:t>
            </a:r>
          </a:p>
        </p:txBody>
      </p:sp>
      <p:pic>
        <p:nvPicPr>
          <p:cNvPr id="1026" name="Picture 2" descr="Neural network - Wikipedia">
            <a:extLst>
              <a:ext uri="{FF2B5EF4-FFF2-40B4-BE49-F238E27FC236}">
                <a16:creationId xmlns:a16="http://schemas.microsoft.com/office/drawing/2014/main" id="{717870F6-FA83-3ECE-2EF6-4C1BAEA5A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021" y="3062982"/>
            <a:ext cx="2640253" cy="35192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5B5678A-78FE-D5FF-B173-8DF2CD976AB4}"/>
              </a:ext>
            </a:extLst>
          </p:cNvPr>
          <p:cNvSpPr txBox="1"/>
          <p:nvPr/>
        </p:nvSpPr>
        <p:spPr>
          <a:xfrm>
            <a:off x="5375147" y="740546"/>
            <a:ext cx="6096000" cy="1323439"/>
          </a:xfrm>
          <a:prstGeom prst="rect">
            <a:avLst/>
          </a:prstGeom>
          <a:noFill/>
        </p:spPr>
        <p:txBody>
          <a:bodyPr wrap="square">
            <a:spAutoFit/>
          </a:bodyPr>
          <a:lstStyle/>
          <a:p>
            <a:pPr algn="ctr"/>
            <a:r>
              <a:rPr lang="fr-FR" sz="2000" dirty="0"/>
              <a:t>In the </a:t>
            </a:r>
            <a:r>
              <a:rPr lang="fr-FR" sz="2000" dirty="0" err="1"/>
              <a:t>domains</a:t>
            </a:r>
            <a:r>
              <a:rPr lang="fr-FR" sz="2000" dirty="0"/>
              <a:t> of AI, machine </a:t>
            </a:r>
            <a:r>
              <a:rPr lang="fr-FR" sz="2000" dirty="0" err="1"/>
              <a:t>learning</a:t>
            </a:r>
            <a:r>
              <a:rPr lang="fr-FR" sz="2000" dirty="0"/>
              <a:t>, and </a:t>
            </a:r>
            <a:r>
              <a:rPr lang="fr-FR" sz="2000" dirty="0" err="1"/>
              <a:t>deep</a:t>
            </a:r>
            <a:r>
              <a:rPr lang="fr-FR" sz="2000" dirty="0"/>
              <a:t> </a:t>
            </a:r>
            <a:r>
              <a:rPr lang="fr-FR" sz="2000" dirty="0" err="1"/>
              <a:t>learning</a:t>
            </a:r>
            <a:r>
              <a:rPr lang="fr-FR" sz="2000" dirty="0"/>
              <a:t>, neural networks </a:t>
            </a:r>
            <a:r>
              <a:rPr lang="fr-FR" sz="2000" dirty="0" err="1"/>
              <a:t>imitate</a:t>
            </a:r>
            <a:r>
              <a:rPr lang="fr-FR" sz="2000" dirty="0"/>
              <a:t> the </a:t>
            </a:r>
            <a:r>
              <a:rPr lang="fr-FR" sz="2000" dirty="0" err="1"/>
              <a:t>activity</a:t>
            </a:r>
            <a:r>
              <a:rPr lang="fr-FR" sz="2000" dirty="0"/>
              <a:t> of the </a:t>
            </a:r>
            <a:r>
              <a:rPr lang="fr-FR" sz="2000" dirty="0" err="1"/>
              <a:t>human</a:t>
            </a:r>
            <a:r>
              <a:rPr lang="fr-FR" sz="2000" dirty="0"/>
              <a:t> </a:t>
            </a:r>
            <a:r>
              <a:rPr lang="fr-FR" sz="2000" dirty="0" err="1"/>
              <a:t>brain</a:t>
            </a:r>
            <a:r>
              <a:rPr lang="fr-FR" sz="2000" dirty="0"/>
              <a:t>, </a:t>
            </a:r>
            <a:r>
              <a:rPr lang="fr-FR" sz="2000" dirty="0" err="1"/>
              <a:t>enabling</a:t>
            </a:r>
            <a:r>
              <a:rPr lang="fr-FR" sz="2000" dirty="0"/>
              <a:t> computer programs to spot patterns and </a:t>
            </a:r>
            <a:r>
              <a:rPr lang="fr-FR" sz="2000" dirty="0" err="1"/>
              <a:t>handle</a:t>
            </a:r>
            <a:r>
              <a:rPr lang="fr-FR" sz="2000" dirty="0"/>
              <a:t> basic </a:t>
            </a:r>
            <a:r>
              <a:rPr lang="fr-FR" sz="2000" dirty="0" err="1"/>
              <a:t>problems</a:t>
            </a:r>
            <a:r>
              <a:rPr lang="fr-FR" sz="2000" dirty="0"/>
              <a:t>.</a:t>
            </a:r>
          </a:p>
        </p:txBody>
      </p:sp>
    </p:spTree>
    <p:extLst>
      <p:ext uri="{BB962C8B-B14F-4D97-AF65-F5344CB8AC3E}">
        <p14:creationId xmlns:p14="http://schemas.microsoft.com/office/powerpoint/2010/main" val="3159016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fr-FR" dirty="0">
                <a:solidFill>
                  <a:srgbClr val="FFFFFF"/>
                </a:solidFill>
              </a:rPr>
              <a:t>Neural Network </a:t>
            </a:r>
          </a:p>
        </p:txBody>
      </p:sp>
      <p:pic>
        <p:nvPicPr>
          <p:cNvPr id="8" name="Picture 7">
            <a:extLst>
              <a:ext uri="{FF2B5EF4-FFF2-40B4-BE49-F238E27FC236}">
                <a16:creationId xmlns:a16="http://schemas.microsoft.com/office/drawing/2014/main" id="{0BF53E0B-7566-6719-6DCD-CA0A8EEA340F}"/>
              </a:ext>
            </a:extLst>
          </p:cNvPr>
          <p:cNvPicPr>
            <a:picLocks noChangeAspect="1"/>
          </p:cNvPicPr>
          <p:nvPr/>
        </p:nvPicPr>
        <p:blipFill>
          <a:blip r:embed="rId3"/>
          <a:stretch>
            <a:fillRect/>
          </a:stretch>
        </p:blipFill>
        <p:spPr>
          <a:xfrm>
            <a:off x="7261" y="1225956"/>
            <a:ext cx="7511139" cy="4515625"/>
          </a:xfrm>
          <a:prstGeom prst="rect">
            <a:avLst/>
          </a:prstGeom>
        </p:spPr>
      </p:pic>
      <p:sp>
        <p:nvSpPr>
          <p:cNvPr id="9" name="TextBox 8">
            <a:extLst>
              <a:ext uri="{FF2B5EF4-FFF2-40B4-BE49-F238E27FC236}">
                <a16:creationId xmlns:a16="http://schemas.microsoft.com/office/drawing/2014/main" id="{737F5B1F-7A9F-0F01-3B4B-2BA232092632}"/>
              </a:ext>
            </a:extLst>
          </p:cNvPr>
          <p:cNvSpPr txBox="1"/>
          <p:nvPr/>
        </p:nvSpPr>
        <p:spPr>
          <a:xfrm>
            <a:off x="-93731" y="2190307"/>
            <a:ext cx="906532" cy="338554"/>
          </a:xfrm>
          <a:prstGeom prst="rect">
            <a:avLst/>
          </a:prstGeom>
          <a:noFill/>
        </p:spPr>
        <p:txBody>
          <a:bodyPr wrap="square" rtlCol="0">
            <a:spAutoFit/>
          </a:bodyPr>
          <a:lstStyle/>
          <a:p>
            <a:r>
              <a:rPr lang="fr-FR" sz="1600" dirty="0" err="1"/>
              <a:t>Feature</a:t>
            </a:r>
            <a:r>
              <a:rPr lang="fr-FR" sz="1600" dirty="0"/>
              <a:t> </a:t>
            </a:r>
          </a:p>
        </p:txBody>
      </p:sp>
      <p:sp>
        <p:nvSpPr>
          <p:cNvPr id="10" name="TextBox 9">
            <a:extLst>
              <a:ext uri="{FF2B5EF4-FFF2-40B4-BE49-F238E27FC236}">
                <a16:creationId xmlns:a16="http://schemas.microsoft.com/office/drawing/2014/main" id="{4100B22F-9E37-054F-8D5C-09A9D3D23843}"/>
              </a:ext>
            </a:extLst>
          </p:cNvPr>
          <p:cNvSpPr txBox="1"/>
          <p:nvPr/>
        </p:nvSpPr>
        <p:spPr>
          <a:xfrm>
            <a:off x="-93731" y="2951389"/>
            <a:ext cx="906532" cy="338554"/>
          </a:xfrm>
          <a:prstGeom prst="rect">
            <a:avLst/>
          </a:prstGeom>
          <a:noFill/>
        </p:spPr>
        <p:txBody>
          <a:bodyPr wrap="square" rtlCol="0">
            <a:spAutoFit/>
          </a:bodyPr>
          <a:lstStyle/>
          <a:p>
            <a:r>
              <a:rPr lang="fr-FR" sz="1600" dirty="0" err="1"/>
              <a:t>Feature</a:t>
            </a:r>
            <a:r>
              <a:rPr lang="fr-FR" sz="1600" dirty="0"/>
              <a:t> </a:t>
            </a:r>
          </a:p>
        </p:txBody>
      </p:sp>
      <p:sp>
        <p:nvSpPr>
          <p:cNvPr id="11" name="TextBox 10">
            <a:extLst>
              <a:ext uri="{FF2B5EF4-FFF2-40B4-BE49-F238E27FC236}">
                <a16:creationId xmlns:a16="http://schemas.microsoft.com/office/drawing/2014/main" id="{4907C038-05C2-145B-DB10-4934264A48A1}"/>
              </a:ext>
            </a:extLst>
          </p:cNvPr>
          <p:cNvSpPr txBox="1"/>
          <p:nvPr/>
        </p:nvSpPr>
        <p:spPr>
          <a:xfrm>
            <a:off x="-93731" y="4320206"/>
            <a:ext cx="1172346" cy="338554"/>
          </a:xfrm>
          <a:prstGeom prst="rect">
            <a:avLst/>
          </a:prstGeom>
          <a:noFill/>
        </p:spPr>
        <p:txBody>
          <a:bodyPr wrap="square" rtlCol="0">
            <a:spAutoFit/>
          </a:bodyPr>
          <a:lstStyle/>
          <a:p>
            <a:r>
              <a:rPr lang="fr-FR" sz="1600" dirty="0"/>
              <a:t>Feature10 </a:t>
            </a:r>
          </a:p>
        </p:txBody>
      </p:sp>
      <p:sp>
        <p:nvSpPr>
          <p:cNvPr id="12" name="TextBox 11">
            <a:extLst>
              <a:ext uri="{FF2B5EF4-FFF2-40B4-BE49-F238E27FC236}">
                <a16:creationId xmlns:a16="http://schemas.microsoft.com/office/drawing/2014/main" id="{3B738F79-4E64-F5BA-0194-107D5D3DFE15}"/>
              </a:ext>
            </a:extLst>
          </p:cNvPr>
          <p:cNvSpPr txBox="1"/>
          <p:nvPr/>
        </p:nvSpPr>
        <p:spPr>
          <a:xfrm>
            <a:off x="2389750" y="5322176"/>
            <a:ext cx="906532" cy="338554"/>
          </a:xfrm>
          <a:prstGeom prst="rect">
            <a:avLst/>
          </a:prstGeom>
          <a:noFill/>
        </p:spPr>
        <p:txBody>
          <a:bodyPr wrap="square" rtlCol="0">
            <a:spAutoFit/>
          </a:bodyPr>
          <a:lstStyle/>
          <a:p>
            <a:r>
              <a:rPr lang="fr-FR" sz="1600" dirty="0"/>
              <a:t>512</a:t>
            </a:r>
          </a:p>
        </p:txBody>
      </p:sp>
      <p:sp>
        <p:nvSpPr>
          <p:cNvPr id="13" name="TextBox 12">
            <a:extLst>
              <a:ext uri="{FF2B5EF4-FFF2-40B4-BE49-F238E27FC236}">
                <a16:creationId xmlns:a16="http://schemas.microsoft.com/office/drawing/2014/main" id="{742B2316-610F-55AE-E85F-D0B2FCB513BA}"/>
              </a:ext>
            </a:extLst>
          </p:cNvPr>
          <p:cNvSpPr txBox="1"/>
          <p:nvPr/>
        </p:nvSpPr>
        <p:spPr>
          <a:xfrm>
            <a:off x="3483379" y="5293490"/>
            <a:ext cx="906532" cy="338554"/>
          </a:xfrm>
          <a:prstGeom prst="rect">
            <a:avLst/>
          </a:prstGeom>
          <a:noFill/>
        </p:spPr>
        <p:txBody>
          <a:bodyPr wrap="square" rtlCol="0">
            <a:spAutoFit/>
          </a:bodyPr>
          <a:lstStyle/>
          <a:p>
            <a:r>
              <a:rPr lang="fr-FR" sz="1600" dirty="0"/>
              <a:t>512</a:t>
            </a:r>
          </a:p>
        </p:txBody>
      </p:sp>
      <p:sp>
        <p:nvSpPr>
          <p:cNvPr id="14" name="TextBox 13">
            <a:extLst>
              <a:ext uri="{FF2B5EF4-FFF2-40B4-BE49-F238E27FC236}">
                <a16:creationId xmlns:a16="http://schemas.microsoft.com/office/drawing/2014/main" id="{D092AA43-861D-02F9-E0BB-225970679CA7}"/>
              </a:ext>
            </a:extLst>
          </p:cNvPr>
          <p:cNvSpPr txBox="1"/>
          <p:nvPr/>
        </p:nvSpPr>
        <p:spPr>
          <a:xfrm>
            <a:off x="4577009" y="5322176"/>
            <a:ext cx="906532" cy="338554"/>
          </a:xfrm>
          <a:prstGeom prst="rect">
            <a:avLst/>
          </a:prstGeom>
          <a:noFill/>
        </p:spPr>
        <p:txBody>
          <a:bodyPr wrap="square" rtlCol="0">
            <a:spAutoFit/>
          </a:bodyPr>
          <a:lstStyle/>
          <a:p>
            <a:r>
              <a:rPr lang="fr-FR" sz="1600" dirty="0"/>
              <a:t>256</a:t>
            </a:r>
          </a:p>
        </p:txBody>
      </p:sp>
      <p:sp>
        <p:nvSpPr>
          <p:cNvPr id="15" name="TextBox 14">
            <a:extLst>
              <a:ext uri="{FF2B5EF4-FFF2-40B4-BE49-F238E27FC236}">
                <a16:creationId xmlns:a16="http://schemas.microsoft.com/office/drawing/2014/main" id="{FE9CEEB6-0D1B-41F2-44EC-857D115D00C5}"/>
              </a:ext>
            </a:extLst>
          </p:cNvPr>
          <p:cNvSpPr txBox="1"/>
          <p:nvPr/>
        </p:nvSpPr>
        <p:spPr>
          <a:xfrm>
            <a:off x="6575043" y="3981652"/>
            <a:ext cx="906532" cy="338554"/>
          </a:xfrm>
          <a:prstGeom prst="rect">
            <a:avLst/>
          </a:prstGeom>
          <a:noFill/>
        </p:spPr>
        <p:txBody>
          <a:bodyPr wrap="square" rtlCol="0">
            <a:spAutoFit/>
          </a:bodyPr>
          <a:lstStyle/>
          <a:p>
            <a:r>
              <a:rPr lang="fr-FR" sz="1600" dirty="0"/>
              <a:t>Class 2</a:t>
            </a:r>
          </a:p>
        </p:txBody>
      </p:sp>
      <p:sp>
        <p:nvSpPr>
          <p:cNvPr id="16" name="TextBox 15">
            <a:extLst>
              <a:ext uri="{FF2B5EF4-FFF2-40B4-BE49-F238E27FC236}">
                <a16:creationId xmlns:a16="http://schemas.microsoft.com/office/drawing/2014/main" id="{A6BF86DA-D244-23E6-0E7C-60AAF589476B}"/>
              </a:ext>
            </a:extLst>
          </p:cNvPr>
          <p:cNvSpPr txBox="1"/>
          <p:nvPr/>
        </p:nvSpPr>
        <p:spPr>
          <a:xfrm>
            <a:off x="6575043" y="2681103"/>
            <a:ext cx="906532" cy="338554"/>
          </a:xfrm>
          <a:prstGeom prst="rect">
            <a:avLst/>
          </a:prstGeom>
          <a:noFill/>
        </p:spPr>
        <p:txBody>
          <a:bodyPr wrap="square" rtlCol="0">
            <a:spAutoFit/>
          </a:bodyPr>
          <a:lstStyle/>
          <a:p>
            <a:r>
              <a:rPr lang="fr-FR" sz="1600" dirty="0"/>
              <a:t>Class 1 </a:t>
            </a:r>
          </a:p>
        </p:txBody>
      </p:sp>
    </p:spTree>
    <p:extLst>
      <p:ext uri="{BB962C8B-B14F-4D97-AF65-F5344CB8AC3E}">
        <p14:creationId xmlns:p14="http://schemas.microsoft.com/office/powerpoint/2010/main" val="84462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fr-FR" dirty="0">
                <a:solidFill>
                  <a:srgbClr val="FFFFFF"/>
                </a:solidFill>
              </a:rPr>
              <a:t>Neural Network </a:t>
            </a:r>
          </a:p>
        </p:txBody>
      </p:sp>
      <p:graphicFrame>
        <p:nvGraphicFramePr>
          <p:cNvPr id="3" name="Object 2">
            <a:extLst>
              <a:ext uri="{FF2B5EF4-FFF2-40B4-BE49-F238E27FC236}">
                <a16:creationId xmlns:a16="http://schemas.microsoft.com/office/drawing/2014/main" id="{461AA878-3680-CBBC-CECC-ECDAC226628B}"/>
              </a:ext>
            </a:extLst>
          </p:cNvPr>
          <p:cNvGraphicFramePr>
            <a:graphicFrameLocks noChangeAspect="1"/>
          </p:cNvGraphicFramePr>
          <p:nvPr>
            <p:extLst>
              <p:ext uri="{D42A27DB-BD31-4B8C-83A1-F6EECF244321}">
                <p14:modId xmlns:p14="http://schemas.microsoft.com/office/powerpoint/2010/main" val="107023078"/>
              </p:ext>
            </p:extLst>
          </p:nvPr>
        </p:nvGraphicFramePr>
        <p:xfrm>
          <a:off x="0" y="1620621"/>
          <a:ext cx="7534317" cy="3616758"/>
        </p:xfrm>
        <a:graphic>
          <a:graphicData uri="http://schemas.openxmlformats.org/presentationml/2006/ole">
            <mc:AlternateContent xmlns:mc="http://schemas.openxmlformats.org/markup-compatibility/2006">
              <mc:Choice xmlns:v="urn:schemas-microsoft-com:vml" Requires="v">
                <p:oleObj name="Bitmap Image" r:id="rId3" imgW="6680160" imgH="3206880" progId="Paint.Picture">
                  <p:embed/>
                </p:oleObj>
              </mc:Choice>
              <mc:Fallback>
                <p:oleObj name="Bitmap Image" r:id="rId3" imgW="6680160" imgH="3206880" progId="Paint.Picture">
                  <p:embed/>
                  <p:pic>
                    <p:nvPicPr>
                      <p:cNvPr id="0" name=""/>
                      <p:cNvPicPr/>
                      <p:nvPr/>
                    </p:nvPicPr>
                    <p:blipFill>
                      <a:blip r:embed="rId4"/>
                      <a:stretch>
                        <a:fillRect/>
                      </a:stretch>
                    </p:blipFill>
                    <p:spPr>
                      <a:xfrm>
                        <a:off x="0" y="1620621"/>
                        <a:ext cx="7534317" cy="3616758"/>
                      </a:xfrm>
                      <a:prstGeom prst="rect">
                        <a:avLst/>
                      </a:prstGeom>
                    </p:spPr>
                  </p:pic>
                </p:oleObj>
              </mc:Fallback>
            </mc:AlternateContent>
          </a:graphicData>
        </a:graphic>
      </p:graphicFrame>
      <p:sp>
        <p:nvSpPr>
          <p:cNvPr id="4" name="Oval 3">
            <a:extLst>
              <a:ext uri="{FF2B5EF4-FFF2-40B4-BE49-F238E27FC236}">
                <a16:creationId xmlns:a16="http://schemas.microsoft.com/office/drawing/2014/main" id="{A38F02E9-4E97-E100-D48B-BF1F346DC155}"/>
              </a:ext>
            </a:extLst>
          </p:cNvPr>
          <p:cNvSpPr/>
          <p:nvPr/>
        </p:nvSpPr>
        <p:spPr>
          <a:xfrm>
            <a:off x="6749142" y="4554069"/>
            <a:ext cx="741631" cy="5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Rectangle 4">
            <a:extLst>
              <a:ext uri="{FF2B5EF4-FFF2-40B4-BE49-F238E27FC236}">
                <a16:creationId xmlns:a16="http://schemas.microsoft.com/office/drawing/2014/main" id="{CB726243-FBB7-559A-A17F-CBF1607F4F75}"/>
              </a:ext>
            </a:extLst>
          </p:cNvPr>
          <p:cNvSpPr/>
          <p:nvPr/>
        </p:nvSpPr>
        <p:spPr>
          <a:xfrm>
            <a:off x="145143" y="5007427"/>
            <a:ext cx="1727200" cy="127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252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9C9DE503-F7C2-4A40-83F4-4DE931E7D9DE}"/>
              </a:ext>
            </a:extLst>
          </p:cNvPr>
          <p:cNvSpPr>
            <a:spLocks noGrp="1"/>
          </p:cNvSpPr>
          <p:nvPr>
            <p:ph type="title"/>
          </p:nvPr>
        </p:nvSpPr>
        <p:spPr>
          <a:xfrm>
            <a:off x="516835" y="2681103"/>
            <a:ext cx="3588026" cy="1495794"/>
          </a:xfrm>
          <a:noFill/>
          <a:ln>
            <a:solidFill>
              <a:schemeClr val="bg1"/>
            </a:solidFill>
          </a:ln>
          <a:effectLst>
            <a:glow rad="152400">
              <a:schemeClr val="bg1">
                <a:alpha val="13000"/>
              </a:schemeClr>
            </a:glow>
          </a:effectLst>
        </p:spPr>
        <p:txBody>
          <a:bodyPr wrap="square" rtlCol="0">
            <a:normAutofit/>
          </a:bodyPr>
          <a:lstStyle/>
          <a:p>
            <a:r>
              <a:rPr lang="fr-FR" dirty="0">
                <a:solidFill>
                  <a:schemeClr val="bg1"/>
                </a:solidFill>
              </a:rPr>
              <a:t>Conclusion</a:t>
            </a:r>
          </a:p>
        </p:txBody>
      </p:sp>
      <p:pic>
        <p:nvPicPr>
          <p:cNvPr id="13" name="Picture 12" descr="extreme close up of line chart graphic">
            <a:extLst>
              <a:ext uri="{FF2B5EF4-FFF2-40B4-BE49-F238E27FC236}">
                <a16:creationId xmlns:a16="http://schemas.microsoft.com/office/drawing/2014/main" id="{AEA90547-F0B3-1A05-3A98-14A02D09956B}"/>
              </a:ext>
            </a:extLst>
          </p:cNvPr>
          <p:cNvPicPr>
            <a:picLocks noChangeAspect="1"/>
          </p:cNvPicPr>
          <p:nvPr/>
        </p:nvPicPr>
        <p:blipFill rotWithShape="1">
          <a:blip r:embed="rId3"/>
          <a:srcRect t="10000"/>
          <a:stretch/>
        </p:blipFill>
        <p:spPr>
          <a:xfrm>
            <a:off x="4621696" y="10"/>
            <a:ext cx="7570303" cy="6857990"/>
          </a:xfrm>
          <a:prstGeom prst="rect">
            <a:avLst/>
          </a:prstGeom>
        </p:spPr>
      </p:pic>
      <p:sp>
        <p:nvSpPr>
          <p:cNvPr id="14" name="Rectangle 13">
            <a:extLst>
              <a:ext uri="{FF2B5EF4-FFF2-40B4-BE49-F238E27FC236}">
                <a16:creationId xmlns:a16="http://schemas.microsoft.com/office/drawing/2014/main" id="{EBCE0320-BC1B-8E7C-A357-8DDE0ED04611}"/>
              </a:ext>
            </a:extLst>
          </p:cNvPr>
          <p:cNvSpPr/>
          <p:nvPr/>
        </p:nvSpPr>
        <p:spPr>
          <a:xfrm>
            <a:off x="5531173" y="856674"/>
            <a:ext cx="5780561" cy="5613700"/>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482862D7-5EBE-C4D2-3FC2-DE117E9C87CC}"/>
              </a:ext>
            </a:extLst>
          </p:cNvPr>
          <p:cNvSpPr txBox="1"/>
          <p:nvPr/>
        </p:nvSpPr>
        <p:spPr>
          <a:xfrm>
            <a:off x="5516566" y="2959753"/>
            <a:ext cx="5780561"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marR="0" lvl="0" indent="0" algn="l" defTabSz="1111250" rtl="0" eaLnBrk="1" fontAlgn="auto" latinLnBrk="0" hangingPunct="1">
              <a:lnSpc>
                <a:spcPct val="10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When there isn't enough fundamental data to go on, we may rely on Technical Indicators to help us trade Bitcoin. We may incorporate new features (technical indicators) to the dataset instead of the typical price and volume history if we wanted to add more variables to a trading algorithm or a machine learning forecasting model. When using a machine learning model to estimate future prices, this strategy may be useful.</a:t>
            </a:r>
            <a:endPar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endParaRPr>
          </a:p>
        </p:txBody>
      </p:sp>
    </p:spTree>
    <p:extLst>
      <p:ext uri="{BB962C8B-B14F-4D97-AF65-F5344CB8AC3E}">
        <p14:creationId xmlns:p14="http://schemas.microsoft.com/office/powerpoint/2010/main" val="329436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70220-677A-411B-B416-94321A555329}"/>
              </a:ext>
            </a:extLst>
          </p:cNvPr>
          <p:cNvSpPr>
            <a:spLocks noGrp="1"/>
          </p:cNvSpPr>
          <p:nvPr>
            <p:ph type="title"/>
          </p:nvPr>
        </p:nvSpPr>
        <p:spPr>
          <a:xfrm>
            <a:off x="6096000" y="2841504"/>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fr-FR" dirty="0" err="1">
                <a:solidFill>
                  <a:schemeClr val="bg1"/>
                </a:solidFill>
              </a:rPr>
              <a:t>Thank</a:t>
            </a:r>
            <a:r>
              <a:rPr lang="fr-FR" dirty="0">
                <a:solidFill>
                  <a:schemeClr val="bg1"/>
                </a:solidFill>
              </a:rPr>
              <a:t> </a:t>
            </a:r>
            <a:r>
              <a:rPr lang="fr-FR" dirty="0" err="1">
                <a:solidFill>
                  <a:schemeClr val="bg1"/>
                </a:solidFill>
              </a:rPr>
              <a:t>you</a:t>
            </a:r>
            <a:r>
              <a:rPr lang="fr-FR" dirty="0">
                <a:solidFill>
                  <a:schemeClr val="bg1"/>
                </a:solidFill>
              </a:rPr>
              <a:t> </a:t>
            </a:r>
          </a:p>
        </p:txBody>
      </p:sp>
      <p:pic>
        <p:nvPicPr>
          <p:cNvPr id="4" name="Image 3" descr="Main avec stylet pointée sur numéros financi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rtl="0"/>
            <a:r>
              <a:rPr lang="fr-FR" dirty="0">
                <a:solidFill>
                  <a:schemeClr val="bg1"/>
                </a:solidFill>
              </a:rPr>
              <a:t>Table of content</a:t>
            </a:r>
          </a:p>
        </p:txBody>
      </p:sp>
      <p:pic>
        <p:nvPicPr>
          <p:cNvPr id="4" name="Image 3" descr="Numéro de métier finance">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9" y="0"/>
            <a:ext cx="7541091" cy="6858000"/>
          </a:xfrm>
          <a:prstGeom prst="rect">
            <a:avLst/>
          </a:prstGeom>
        </p:spPr>
      </p:pic>
      <p:sp>
        <p:nvSpPr>
          <p:cNvPr id="11" name="Rectangle 10">
            <a:extLst>
              <a:ext uri="{FF2B5EF4-FFF2-40B4-BE49-F238E27FC236}">
                <a16:creationId xmlns:a16="http://schemas.microsoft.com/office/drawing/2014/main" id="{FBFCDEF2-05AF-693B-25CE-44D94F8063EA}"/>
              </a:ext>
            </a:extLst>
          </p:cNvPr>
          <p:cNvSpPr/>
          <p:nvPr/>
        </p:nvSpPr>
        <p:spPr>
          <a:xfrm>
            <a:off x="5531173" y="1097304"/>
            <a:ext cx="5780561" cy="783284"/>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6BD2B787-CB04-1F95-5A65-64414D3F42B8}"/>
              </a:ext>
            </a:extLst>
          </p:cNvPr>
          <p:cNvSpPr/>
          <p:nvPr/>
        </p:nvSpPr>
        <p:spPr>
          <a:xfrm>
            <a:off x="5531172" y="2634049"/>
            <a:ext cx="5780561" cy="783284"/>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DB801219-A364-256F-1657-C4390A72C892}"/>
              </a:ext>
            </a:extLst>
          </p:cNvPr>
          <p:cNvSpPr/>
          <p:nvPr/>
        </p:nvSpPr>
        <p:spPr>
          <a:xfrm>
            <a:off x="5600747" y="4053250"/>
            <a:ext cx="5780561" cy="783284"/>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6" name="Rectangle 15">
            <a:extLst>
              <a:ext uri="{FF2B5EF4-FFF2-40B4-BE49-F238E27FC236}">
                <a16:creationId xmlns:a16="http://schemas.microsoft.com/office/drawing/2014/main" id="{ED0FF3D3-3047-4958-A5C8-ECE5E52F8712}"/>
              </a:ext>
            </a:extLst>
          </p:cNvPr>
          <p:cNvSpPr/>
          <p:nvPr/>
        </p:nvSpPr>
        <p:spPr>
          <a:xfrm>
            <a:off x="5600747" y="5573943"/>
            <a:ext cx="5780561" cy="783284"/>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grpSp>
        <p:nvGrpSpPr>
          <p:cNvPr id="17" name="Group 16">
            <a:extLst>
              <a:ext uri="{FF2B5EF4-FFF2-40B4-BE49-F238E27FC236}">
                <a16:creationId xmlns:a16="http://schemas.microsoft.com/office/drawing/2014/main" id="{0C937F02-F446-D333-76CE-2BAF22AA3F39}"/>
              </a:ext>
            </a:extLst>
          </p:cNvPr>
          <p:cNvGrpSpPr/>
          <p:nvPr/>
        </p:nvGrpSpPr>
        <p:grpSpPr>
          <a:xfrm>
            <a:off x="4105331" y="721007"/>
            <a:ext cx="7206402" cy="3411763"/>
            <a:chOff x="1625711" y="-2003621"/>
            <a:chExt cx="7206402" cy="3411763"/>
          </a:xfrm>
        </p:grpSpPr>
        <p:sp>
          <p:nvSpPr>
            <p:cNvPr id="18" name="Rectangle 17">
              <a:extLst>
                <a:ext uri="{FF2B5EF4-FFF2-40B4-BE49-F238E27FC236}">
                  <a16:creationId xmlns:a16="http://schemas.microsoft.com/office/drawing/2014/main" id="{280B1AF2-6C14-1C6A-1EDE-75984E6A990C}"/>
                </a:ext>
              </a:extLst>
            </p:cNvPr>
            <p:cNvSpPr/>
            <p:nvPr/>
          </p:nvSpPr>
          <p:spPr>
            <a:xfrm>
              <a:off x="1625711" y="601"/>
              <a:ext cx="3981338" cy="14075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B2B5A66-4257-DEF4-EF47-A41CB3E15BF8}"/>
                </a:ext>
              </a:extLst>
            </p:cNvPr>
            <p:cNvSpPr txBox="1"/>
            <p:nvPr/>
          </p:nvSpPr>
          <p:spPr>
            <a:xfrm>
              <a:off x="3051552" y="-2003621"/>
              <a:ext cx="5780561"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rtl="0">
                <a:lnSpc>
                  <a:spcPct val="100000"/>
                </a:lnSpc>
                <a:spcBef>
                  <a:spcPct val="0"/>
                </a:spcBef>
                <a:spcAft>
                  <a:spcPct val="35000"/>
                </a:spcAft>
                <a:buNone/>
              </a:pPr>
              <a:r>
                <a:rPr lang="fr-FR" sz="2500" kern="1200" noProof="0" dirty="0" err="1">
                  <a:solidFill>
                    <a:schemeClr val="bg1"/>
                  </a:solidFill>
                  <a:effectLst>
                    <a:glow rad="152400">
                      <a:schemeClr val="bg1">
                        <a:alpha val="19000"/>
                      </a:schemeClr>
                    </a:glow>
                  </a:effectLst>
                </a:rPr>
                <a:t>Introdcution</a:t>
              </a:r>
              <a:endParaRPr lang="fr-FR" sz="2500" kern="1200" noProof="0" dirty="0">
                <a:solidFill>
                  <a:schemeClr val="bg1"/>
                </a:solidFill>
                <a:effectLst>
                  <a:glow rad="152400">
                    <a:schemeClr val="bg1">
                      <a:alpha val="19000"/>
                    </a:schemeClr>
                  </a:glow>
                </a:effectLst>
              </a:endParaRPr>
            </a:p>
          </p:txBody>
        </p:sp>
      </p:grpSp>
      <p:sp>
        <p:nvSpPr>
          <p:cNvPr id="20" name="TextBox 19">
            <a:extLst>
              <a:ext uri="{FF2B5EF4-FFF2-40B4-BE49-F238E27FC236}">
                <a16:creationId xmlns:a16="http://schemas.microsoft.com/office/drawing/2014/main" id="{FAF3CAA0-BE55-F80E-3D46-4AA7BB71ABD6}"/>
              </a:ext>
            </a:extLst>
          </p:cNvPr>
          <p:cNvSpPr txBox="1"/>
          <p:nvPr/>
        </p:nvSpPr>
        <p:spPr>
          <a:xfrm>
            <a:off x="5600748" y="2298459"/>
            <a:ext cx="5641454"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rtl="0">
              <a:lnSpc>
                <a:spcPct val="100000"/>
              </a:lnSpc>
              <a:spcBef>
                <a:spcPct val="0"/>
              </a:spcBef>
              <a:spcAft>
                <a:spcPct val="35000"/>
              </a:spcAft>
              <a:buNone/>
            </a:pPr>
            <a:r>
              <a:rPr lang="fr-FR" sz="2500" kern="1200" noProof="0" dirty="0" err="1">
                <a:solidFill>
                  <a:schemeClr val="bg1"/>
                </a:solidFill>
                <a:effectLst>
                  <a:glow rad="152400">
                    <a:schemeClr val="bg1">
                      <a:alpha val="19000"/>
                    </a:schemeClr>
                  </a:glow>
                </a:effectLst>
              </a:rPr>
              <a:t>Dataset</a:t>
            </a:r>
            <a:endParaRPr lang="fr-FR" sz="2500" kern="1200" noProof="0" dirty="0">
              <a:solidFill>
                <a:schemeClr val="bg1"/>
              </a:solidFill>
              <a:effectLst>
                <a:glow rad="152400">
                  <a:schemeClr val="bg1">
                    <a:alpha val="19000"/>
                  </a:schemeClr>
                </a:glow>
              </a:effectLst>
            </a:endParaRPr>
          </a:p>
        </p:txBody>
      </p:sp>
      <p:sp>
        <p:nvSpPr>
          <p:cNvPr id="22" name="TextBox 21">
            <a:extLst>
              <a:ext uri="{FF2B5EF4-FFF2-40B4-BE49-F238E27FC236}">
                <a16:creationId xmlns:a16="http://schemas.microsoft.com/office/drawing/2014/main" id="{A993B996-5B13-EBA5-1529-5E1EA1AE7962}"/>
              </a:ext>
            </a:extLst>
          </p:cNvPr>
          <p:cNvSpPr txBox="1"/>
          <p:nvPr/>
        </p:nvSpPr>
        <p:spPr>
          <a:xfrm>
            <a:off x="5600746" y="5233706"/>
            <a:ext cx="5780561"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rtl="0">
              <a:lnSpc>
                <a:spcPct val="100000"/>
              </a:lnSpc>
              <a:spcBef>
                <a:spcPct val="0"/>
              </a:spcBef>
              <a:spcAft>
                <a:spcPct val="35000"/>
              </a:spcAft>
              <a:buNone/>
            </a:pPr>
            <a:r>
              <a:rPr lang="fr-FR" sz="2500" kern="1200" noProof="0" dirty="0" err="1">
                <a:solidFill>
                  <a:schemeClr val="bg1"/>
                </a:solidFill>
                <a:effectLst>
                  <a:glow rad="152400">
                    <a:schemeClr val="bg1">
                      <a:alpha val="19000"/>
                    </a:schemeClr>
                  </a:glow>
                </a:effectLst>
              </a:rPr>
              <a:t>Prediction</a:t>
            </a:r>
            <a:r>
              <a:rPr lang="fr-FR" sz="2500" kern="1200" noProof="0" dirty="0">
                <a:solidFill>
                  <a:schemeClr val="bg1"/>
                </a:solidFill>
                <a:effectLst>
                  <a:glow rad="152400">
                    <a:schemeClr val="bg1">
                      <a:alpha val="19000"/>
                    </a:schemeClr>
                  </a:glow>
                </a:effectLst>
              </a:rPr>
              <a:t> </a:t>
            </a:r>
            <a:r>
              <a:rPr lang="fr-FR" sz="2500" kern="1200" noProof="0" dirty="0" err="1">
                <a:solidFill>
                  <a:schemeClr val="bg1"/>
                </a:solidFill>
                <a:effectLst>
                  <a:glow rad="152400">
                    <a:schemeClr val="bg1">
                      <a:alpha val="19000"/>
                    </a:schemeClr>
                  </a:glow>
                </a:effectLst>
              </a:rPr>
              <a:t>Using</a:t>
            </a:r>
            <a:r>
              <a:rPr lang="fr-FR" sz="2500" kern="1200" noProof="0" dirty="0">
                <a:solidFill>
                  <a:schemeClr val="bg1"/>
                </a:solidFill>
                <a:effectLst>
                  <a:glow rad="152400">
                    <a:schemeClr val="bg1">
                      <a:alpha val="19000"/>
                    </a:schemeClr>
                  </a:glow>
                </a:effectLst>
              </a:rPr>
              <a:t> Neural </a:t>
            </a:r>
            <a:r>
              <a:rPr lang="fr-FR" sz="2500" kern="1200" noProof="0" dirty="0" err="1">
                <a:solidFill>
                  <a:schemeClr val="bg1"/>
                </a:solidFill>
                <a:effectLst>
                  <a:glow rad="152400">
                    <a:schemeClr val="bg1">
                      <a:alpha val="19000"/>
                    </a:schemeClr>
                  </a:glow>
                </a:effectLst>
              </a:rPr>
              <a:t>Netwok</a:t>
            </a:r>
            <a:endParaRPr lang="fr-FR" sz="2500" kern="1200" noProof="0" dirty="0">
              <a:solidFill>
                <a:schemeClr val="bg1"/>
              </a:solidFill>
              <a:effectLst>
                <a:glow rad="152400">
                  <a:schemeClr val="bg1">
                    <a:alpha val="19000"/>
                  </a:schemeClr>
                </a:glow>
              </a:effectLst>
            </a:endParaRPr>
          </a:p>
        </p:txBody>
      </p:sp>
      <p:sp>
        <p:nvSpPr>
          <p:cNvPr id="23" name="TextBox 22">
            <a:extLst>
              <a:ext uri="{FF2B5EF4-FFF2-40B4-BE49-F238E27FC236}">
                <a16:creationId xmlns:a16="http://schemas.microsoft.com/office/drawing/2014/main" id="{7FC010A1-1C9A-EBE1-6809-834F222641B0}"/>
              </a:ext>
            </a:extLst>
          </p:cNvPr>
          <p:cNvSpPr txBox="1"/>
          <p:nvPr/>
        </p:nvSpPr>
        <p:spPr>
          <a:xfrm>
            <a:off x="5600746" y="3700245"/>
            <a:ext cx="5780561"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rtl="0">
              <a:lnSpc>
                <a:spcPct val="100000"/>
              </a:lnSpc>
              <a:spcBef>
                <a:spcPct val="0"/>
              </a:spcBef>
              <a:spcAft>
                <a:spcPct val="35000"/>
              </a:spcAft>
              <a:buNone/>
            </a:pPr>
            <a:r>
              <a:rPr lang="fr-FR" sz="2500" kern="1200" noProof="0" dirty="0">
                <a:solidFill>
                  <a:schemeClr val="bg1"/>
                </a:solidFill>
                <a:effectLst>
                  <a:glow rad="152400">
                    <a:schemeClr val="bg1">
                      <a:alpha val="19000"/>
                    </a:schemeClr>
                  </a:glow>
                </a:effectLst>
              </a:rPr>
              <a:t>Data </a:t>
            </a:r>
            <a:r>
              <a:rPr lang="fr-FR" sz="2500" kern="1200" noProof="0" dirty="0" err="1">
                <a:solidFill>
                  <a:schemeClr val="bg1"/>
                </a:solidFill>
                <a:effectLst>
                  <a:glow rad="152400">
                    <a:schemeClr val="bg1">
                      <a:alpha val="19000"/>
                    </a:schemeClr>
                  </a:glow>
                </a:effectLst>
              </a:rPr>
              <a:t>Visualization</a:t>
            </a:r>
            <a:endParaRPr lang="fr-FR" sz="2500" kern="1200" noProof="0" dirty="0">
              <a:solidFill>
                <a:schemeClr val="bg1"/>
              </a:solidFill>
              <a:effectLst>
                <a:glow rad="152400">
                  <a:schemeClr val="bg1">
                    <a:alpha val="19000"/>
                  </a:schemeClr>
                </a:glow>
              </a:effectLst>
            </a:endParaRPr>
          </a:p>
        </p:txBody>
      </p:sp>
    </p:spTree>
    <p:extLst>
      <p:ext uri="{BB962C8B-B14F-4D97-AF65-F5344CB8AC3E}">
        <p14:creationId xmlns:p14="http://schemas.microsoft.com/office/powerpoint/2010/main" val="287284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9C9DE503-F7C2-4A40-83F4-4DE931E7D9DE}"/>
              </a:ext>
            </a:extLst>
          </p:cNvPr>
          <p:cNvSpPr>
            <a:spLocks noGrp="1"/>
          </p:cNvSpPr>
          <p:nvPr>
            <p:ph type="title"/>
          </p:nvPr>
        </p:nvSpPr>
        <p:spPr>
          <a:xfrm>
            <a:off x="516835" y="2681103"/>
            <a:ext cx="3588026" cy="1495794"/>
          </a:xfrm>
          <a:noFill/>
          <a:ln>
            <a:solidFill>
              <a:schemeClr val="bg1"/>
            </a:solidFill>
          </a:ln>
          <a:effectLst>
            <a:glow rad="152400">
              <a:schemeClr val="bg1">
                <a:alpha val="13000"/>
              </a:schemeClr>
            </a:glow>
          </a:effectLst>
        </p:spPr>
        <p:txBody>
          <a:bodyPr wrap="square" rtlCol="0">
            <a:normAutofit/>
          </a:bodyPr>
          <a:lstStyle/>
          <a:p>
            <a:r>
              <a:rPr lang="fr-FR" dirty="0">
                <a:solidFill>
                  <a:schemeClr val="bg1"/>
                </a:solidFill>
              </a:rPr>
              <a:t>Introduction</a:t>
            </a:r>
          </a:p>
        </p:txBody>
      </p:sp>
      <p:pic>
        <p:nvPicPr>
          <p:cNvPr id="13" name="Picture 12" descr="extreme close up of line chart graphic">
            <a:extLst>
              <a:ext uri="{FF2B5EF4-FFF2-40B4-BE49-F238E27FC236}">
                <a16:creationId xmlns:a16="http://schemas.microsoft.com/office/drawing/2014/main" id="{AEA90547-F0B3-1A05-3A98-14A02D09956B}"/>
              </a:ext>
            </a:extLst>
          </p:cNvPr>
          <p:cNvPicPr>
            <a:picLocks noChangeAspect="1"/>
          </p:cNvPicPr>
          <p:nvPr/>
        </p:nvPicPr>
        <p:blipFill rotWithShape="1">
          <a:blip r:embed="rId3"/>
          <a:srcRect t="10000"/>
          <a:stretch/>
        </p:blipFill>
        <p:spPr>
          <a:xfrm>
            <a:off x="4621696" y="10"/>
            <a:ext cx="7570303" cy="6857990"/>
          </a:xfrm>
          <a:prstGeom prst="rect">
            <a:avLst/>
          </a:prstGeom>
        </p:spPr>
      </p:pic>
      <p:sp>
        <p:nvSpPr>
          <p:cNvPr id="14" name="Rectangle 13">
            <a:extLst>
              <a:ext uri="{FF2B5EF4-FFF2-40B4-BE49-F238E27FC236}">
                <a16:creationId xmlns:a16="http://schemas.microsoft.com/office/drawing/2014/main" id="{EBCE0320-BC1B-8E7C-A357-8DDE0ED04611}"/>
              </a:ext>
            </a:extLst>
          </p:cNvPr>
          <p:cNvSpPr/>
          <p:nvPr/>
        </p:nvSpPr>
        <p:spPr>
          <a:xfrm>
            <a:off x="5531173" y="856674"/>
            <a:ext cx="5780561" cy="5613700"/>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482862D7-5EBE-C4D2-3FC2-DE117E9C87CC}"/>
              </a:ext>
            </a:extLst>
          </p:cNvPr>
          <p:cNvSpPr txBox="1"/>
          <p:nvPr/>
        </p:nvSpPr>
        <p:spPr>
          <a:xfrm>
            <a:off x="5516566" y="2959753"/>
            <a:ext cx="5780561" cy="14075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l" defTabSz="1111250" rtl="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When it comes to trading, there are several strategies that can be used to determine the best moment to invest. Some may examine the financials to determine if there is worth hidden under the surface. Others could pay attention to the daily news to see how it affects the present pricing. Another group could study historical price fluctuations to see if there are any patterns that can be used to predict future price movements.</a:t>
            </a:r>
            <a:endParaRPr lang="fr-FR" sz="2500" kern="1200" noProof="0" dirty="0">
              <a:solidFill>
                <a:schemeClr val="bg1"/>
              </a:solidFill>
              <a:effectLst>
                <a:glow rad="152400">
                  <a:schemeClr val="bg1">
                    <a:alpha val="19000"/>
                  </a:schemeClr>
                </a:glow>
              </a:effectLst>
            </a:endParaRPr>
          </a:p>
        </p:txBody>
      </p:sp>
    </p:spTree>
    <p:extLst>
      <p:ext uri="{BB962C8B-B14F-4D97-AF65-F5344CB8AC3E}">
        <p14:creationId xmlns:p14="http://schemas.microsoft.com/office/powerpoint/2010/main" val="342431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9C9DE503-F7C2-4A40-83F4-4DE931E7D9DE}"/>
              </a:ext>
            </a:extLst>
          </p:cNvPr>
          <p:cNvSpPr>
            <a:spLocks noGrp="1"/>
          </p:cNvSpPr>
          <p:nvPr>
            <p:ph type="title"/>
          </p:nvPr>
        </p:nvSpPr>
        <p:spPr>
          <a:xfrm>
            <a:off x="516835" y="2681103"/>
            <a:ext cx="3588026" cy="1495794"/>
          </a:xfrm>
          <a:noFill/>
          <a:ln>
            <a:solidFill>
              <a:schemeClr val="bg1"/>
            </a:solidFill>
          </a:ln>
          <a:effectLst>
            <a:glow rad="152400">
              <a:schemeClr val="bg1">
                <a:alpha val="13000"/>
              </a:schemeClr>
            </a:glow>
          </a:effectLst>
        </p:spPr>
        <p:txBody>
          <a:bodyPr wrap="square" rtlCol="0">
            <a:normAutofit/>
          </a:bodyPr>
          <a:lstStyle/>
          <a:p>
            <a:r>
              <a:rPr lang="fr-FR" dirty="0">
                <a:solidFill>
                  <a:schemeClr val="bg1"/>
                </a:solidFill>
              </a:rPr>
              <a:t>Introduction</a:t>
            </a:r>
          </a:p>
        </p:txBody>
      </p:sp>
      <p:pic>
        <p:nvPicPr>
          <p:cNvPr id="13" name="Picture 12" descr="extreme close up of line chart graphic">
            <a:extLst>
              <a:ext uri="{FF2B5EF4-FFF2-40B4-BE49-F238E27FC236}">
                <a16:creationId xmlns:a16="http://schemas.microsoft.com/office/drawing/2014/main" id="{AEA90547-F0B3-1A05-3A98-14A02D09956B}"/>
              </a:ext>
            </a:extLst>
          </p:cNvPr>
          <p:cNvPicPr>
            <a:picLocks noChangeAspect="1"/>
          </p:cNvPicPr>
          <p:nvPr/>
        </p:nvPicPr>
        <p:blipFill rotWithShape="1">
          <a:blip r:embed="rId3"/>
          <a:srcRect t="10000"/>
          <a:stretch/>
        </p:blipFill>
        <p:spPr>
          <a:xfrm>
            <a:off x="4621696" y="10"/>
            <a:ext cx="7570303" cy="6857990"/>
          </a:xfrm>
          <a:prstGeom prst="rect">
            <a:avLst/>
          </a:prstGeom>
        </p:spPr>
      </p:pic>
      <p:sp>
        <p:nvSpPr>
          <p:cNvPr id="14" name="Rectangle 13">
            <a:extLst>
              <a:ext uri="{FF2B5EF4-FFF2-40B4-BE49-F238E27FC236}">
                <a16:creationId xmlns:a16="http://schemas.microsoft.com/office/drawing/2014/main" id="{EBCE0320-BC1B-8E7C-A357-8DDE0ED04611}"/>
              </a:ext>
            </a:extLst>
          </p:cNvPr>
          <p:cNvSpPr/>
          <p:nvPr/>
        </p:nvSpPr>
        <p:spPr>
          <a:xfrm>
            <a:off x="5531173" y="856674"/>
            <a:ext cx="5780561" cy="5613700"/>
          </a:xfrm>
          <a:prstGeom prst="rect">
            <a:avLst/>
          </a:prstGeom>
          <a:solidFill>
            <a:srgbClr val="000000">
              <a:alpha val="70000"/>
            </a:srgb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482862D7-5EBE-C4D2-3FC2-DE117E9C87CC}"/>
              </a:ext>
            </a:extLst>
          </p:cNvPr>
          <p:cNvSpPr txBox="1"/>
          <p:nvPr/>
        </p:nvSpPr>
        <p:spPr>
          <a:xfrm>
            <a:off x="5467972" y="2037522"/>
            <a:ext cx="5906961" cy="44328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marR="0" lvl="0" indent="0" algn="l" defTabSz="1111250" rtl="0" eaLnBrk="1" fontAlgn="auto" latinLnBrk="0" hangingPunct="1">
              <a:lnSpc>
                <a:spcPct val="100000"/>
              </a:lnSpc>
              <a:spcBef>
                <a:spcPct val="0"/>
              </a:spcBef>
              <a:spcAft>
                <a:spcPct val="35000"/>
              </a:spcAft>
              <a:buClrTx/>
              <a:buSzTx/>
              <a:buFontTx/>
              <a:buNone/>
              <a:tabLst/>
              <a:defRPr/>
            </a:pPr>
            <a:r>
              <a:rPr lang="fr-FR" sz="2500" dirty="0">
                <a:solidFill>
                  <a:srgbClr val="FFFFFF"/>
                </a:solidFill>
                <a:effectLst>
                  <a:glow rad="152400">
                    <a:srgbClr val="FFFFFF">
                      <a:alpha val="19000"/>
                    </a:srgbClr>
                  </a:glow>
                </a:effectLst>
                <a:latin typeface="Gill Sans MT" panose="020B0502020104020203"/>
              </a:rPr>
              <a:t>                    </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a:t>
            </a:r>
            <a:r>
              <a:rPr kumimoji="0" lang="fr-FR" sz="2500" b="0" i="0" u="none" strike="noStrike" kern="1200" cap="none" spc="0" normalizeH="0" baseline="0" noProof="0" dirty="0" err="1">
                <a:ln>
                  <a:noFill/>
                </a:ln>
                <a:solidFill>
                  <a:srgbClr val="FFFFFF"/>
                </a:solidFill>
                <a:effectLst>
                  <a:glow rad="152400">
                    <a:srgbClr val="FFFFFF">
                      <a:alpha val="19000"/>
                    </a:srgbClr>
                  </a:glow>
                </a:effectLst>
                <a:uLnTx/>
                <a:uFillTx/>
                <a:latin typeface="Gill Sans MT" panose="020B0502020104020203"/>
                <a:ea typeface="+mn-ea"/>
                <a:cs typeface="+mn-cs"/>
              </a:rPr>
              <a:t>What</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a:t>
            </a:r>
            <a:r>
              <a:rPr kumimoji="0" lang="fr-FR" sz="2500" b="0" i="0" u="none" strike="noStrike" kern="1200" cap="none" spc="0" normalizeH="0" baseline="0" noProof="0" dirty="0" err="1">
                <a:ln>
                  <a:noFill/>
                </a:ln>
                <a:solidFill>
                  <a:srgbClr val="FFFFFF"/>
                </a:solidFill>
                <a:effectLst>
                  <a:glow rad="152400">
                    <a:srgbClr val="FFFFFF">
                      <a:alpha val="19000"/>
                    </a:srgbClr>
                  </a:glow>
                </a:effectLst>
                <a:uLnTx/>
                <a:uFillTx/>
                <a:latin typeface="Gill Sans MT" panose="020B0502020104020203"/>
                <a:ea typeface="+mn-ea"/>
                <a:cs typeface="+mn-cs"/>
              </a:rPr>
              <a:t>is</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Bitcoin?</a:t>
            </a:r>
          </a:p>
          <a:p>
            <a:pPr marL="0" marR="0" lvl="0" indent="0" algn="l" defTabSz="1111250" rtl="0" eaLnBrk="1" fontAlgn="auto" latinLnBrk="0" hangingPunct="1">
              <a:lnSpc>
                <a:spcPct val="100000"/>
              </a:lnSpc>
              <a:spcBef>
                <a:spcPct val="0"/>
              </a:spcBef>
              <a:spcAft>
                <a:spcPct val="35000"/>
              </a:spcAft>
              <a:buClrTx/>
              <a:buSzTx/>
              <a:buFontTx/>
              <a:buNone/>
              <a:tabLst/>
              <a:defRPr/>
            </a:pPr>
            <a:endParaRPr lang="fr-FR" sz="2500" dirty="0">
              <a:solidFill>
                <a:srgbClr val="FFFFFF"/>
              </a:solidFill>
              <a:effectLst>
                <a:glow rad="152400">
                  <a:srgbClr val="FFFFFF">
                    <a:alpha val="19000"/>
                  </a:srgbClr>
                </a:glow>
              </a:effectLst>
              <a:latin typeface="Gill Sans MT" panose="020B0502020104020203"/>
            </a:endParaRPr>
          </a:p>
          <a:p>
            <a:pPr marL="0" marR="0" lvl="0" indent="0" algn="l" defTabSz="1111250" rtl="0" eaLnBrk="1" fontAlgn="auto" latinLnBrk="0" hangingPunct="1">
              <a:lnSpc>
                <a:spcPct val="100000"/>
              </a:lnSpc>
              <a:spcBef>
                <a:spcPct val="0"/>
              </a:spcBef>
              <a:spcAft>
                <a:spcPct val="35000"/>
              </a:spcAft>
              <a:buClrTx/>
              <a:buSzTx/>
              <a:buFontTx/>
              <a:buNone/>
              <a:tabLst/>
              <a:defRPr/>
            </a:pPr>
            <a:endPar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endParaRPr>
          </a:p>
          <a:p>
            <a:pPr marL="342900" marR="0" lvl="0" indent="-342900" algn="l" defTabSz="11112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Fi</a:t>
            </a:r>
            <a:r>
              <a:rPr lang="fr-FR" sz="2500" dirty="0" err="1">
                <a:solidFill>
                  <a:srgbClr val="FFFFFF"/>
                </a:solidFill>
                <a:effectLst>
                  <a:glow rad="152400">
                    <a:srgbClr val="FFFFFF">
                      <a:alpha val="19000"/>
                    </a:srgbClr>
                  </a:glow>
                </a:effectLst>
                <a:latin typeface="Gill Sans MT" panose="020B0502020104020203"/>
              </a:rPr>
              <a:t>rst</a:t>
            </a:r>
            <a:r>
              <a:rPr lang="fr-FR" sz="2500" dirty="0">
                <a:solidFill>
                  <a:srgbClr val="FFFFFF"/>
                </a:solidFill>
                <a:effectLst>
                  <a:glow rad="152400">
                    <a:srgbClr val="FFFFFF">
                      <a:alpha val="19000"/>
                    </a:srgbClr>
                  </a:glow>
                </a:effectLst>
                <a:latin typeface="Gill Sans MT" panose="020B0502020104020203"/>
              </a:rPr>
              <a:t> </a:t>
            </a:r>
            <a:r>
              <a:rPr lang="fr-FR" sz="2500" dirty="0" err="1">
                <a:solidFill>
                  <a:srgbClr val="FFFFFF"/>
                </a:solidFill>
                <a:effectLst>
                  <a:glow rad="152400">
                    <a:srgbClr val="FFFFFF">
                      <a:alpha val="19000"/>
                    </a:srgbClr>
                  </a:glow>
                </a:effectLst>
                <a:latin typeface="Gill Sans MT" panose="020B0502020104020203"/>
              </a:rPr>
              <a:t>decentralized</a:t>
            </a:r>
            <a:r>
              <a:rPr lang="fr-FR" sz="2500" dirty="0">
                <a:solidFill>
                  <a:srgbClr val="FFFFFF"/>
                </a:solidFill>
                <a:effectLst>
                  <a:glow rad="152400">
                    <a:srgbClr val="FFFFFF">
                      <a:alpha val="19000"/>
                    </a:srgbClr>
                  </a:glow>
                </a:effectLst>
                <a:latin typeface="Gill Sans MT" panose="020B0502020104020203"/>
              </a:rPr>
              <a:t> digital </a:t>
            </a:r>
            <a:r>
              <a:rPr lang="fr-FR" sz="2500" dirty="0" err="1">
                <a:solidFill>
                  <a:srgbClr val="FFFFFF"/>
                </a:solidFill>
                <a:effectLst>
                  <a:glow rad="152400">
                    <a:srgbClr val="FFFFFF">
                      <a:alpha val="19000"/>
                    </a:srgbClr>
                  </a:glow>
                </a:effectLst>
                <a:latin typeface="Gill Sans MT" panose="020B0502020104020203"/>
              </a:rPr>
              <a:t>currency</a:t>
            </a:r>
            <a:r>
              <a:rPr lang="fr-FR" sz="2500" dirty="0">
                <a:solidFill>
                  <a:srgbClr val="FFFFFF"/>
                </a:solidFill>
                <a:effectLst>
                  <a:glow rad="152400">
                    <a:srgbClr val="FFFFFF">
                      <a:alpha val="19000"/>
                    </a:srgbClr>
                  </a:glow>
                </a:effectLst>
                <a:latin typeface="Gill Sans MT" panose="020B0502020104020203"/>
              </a:rPr>
              <a:t> </a:t>
            </a:r>
          </a:p>
          <a:p>
            <a:pPr marL="342900" marR="0" lvl="0" indent="-342900" algn="l" defTabSz="11112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fr-FR" sz="2500" b="0" i="0" u="none" strike="noStrike" kern="1200" cap="none" spc="0" normalizeH="0" baseline="0" noProof="0" dirty="0" err="1">
                <a:ln>
                  <a:noFill/>
                </a:ln>
                <a:solidFill>
                  <a:srgbClr val="FFFFFF"/>
                </a:solidFill>
                <a:effectLst>
                  <a:glow rad="152400">
                    <a:srgbClr val="FFFFFF">
                      <a:alpha val="19000"/>
                    </a:srgbClr>
                  </a:glow>
                </a:effectLst>
                <a:uLnTx/>
                <a:uFillTx/>
                <a:latin typeface="Gill Sans MT" panose="020B0502020104020203"/>
                <a:ea typeface="+mn-ea"/>
                <a:cs typeface="+mn-cs"/>
              </a:rPr>
              <a:t>Transformed</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a:t>
            </a:r>
            <a:r>
              <a:rPr kumimoji="0" lang="fr-FR" sz="2500" b="0" i="0" u="none" strike="noStrike" kern="1200" cap="none" spc="0" normalizeH="0" baseline="0" noProof="0" dirty="0" err="1">
                <a:ln>
                  <a:noFill/>
                </a:ln>
                <a:solidFill>
                  <a:srgbClr val="FFFFFF"/>
                </a:solidFill>
                <a:effectLst>
                  <a:glow rad="152400">
                    <a:srgbClr val="FFFFFF">
                      <a:alpha val="19000"/>
                    </a:srgbClr>
                  </a:glow>
                </a:effectLst>
                <a:uLnTx/>
                <a:uFillTx/>
                <a:latin typeface="Gill Sans MT" panose="020B0502020104020203"/>
                <a:ea typeface="+mn-ea"/>
                <a:cs typeface="+mn-cs"/>
              </a:rPr>
              <a:t>Directly</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a:t>
            </a:r>
          </a:p>
          <a:p>
            <a:pPr marL="342900" marR="0" lvl="0" indent="-342900" algn="l" defTabSz="11112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fr-FR" sz="2500" dirty="0" err="1">
                <a:solidFill>
                  <a:srgbClr val="FFFFFF"/>
                </a:solidFill>
                <a:effectLst>
                  <a:glow rad="152400">
                    <a:srgbClr val="FFFFFF">
                      <a:alpha val="19000"/>
                    </a:srgbClr>
                  </a:glow>
                </a:effectLst>
                <a:latin typeface="Gill Sans MT" panose="020B0502020104020203"/>
              </a:rPr>
              <a:t>Known</a:t>
            </a:r>
            <a:r>
              <a:rPr lang="fr-FR" sz="2500" dirty="0">
                <a:solidFill>
                  <a:srgbClr val="FFFFFF"/>
                </a:solidFill>
                <a:effectLst>
                  <a:glow rad="152400">
                    <a:srgbClr val="FFFFFF">
                      <a:alpha val="19000"/>
                    </a:srgbClr>
                  </a:glow>
                </a:effectLst>
                <a:latin typeface="Gill Sans MT" panose="020B0502020104020203"/>
              </a:rPr>
              <a:t> as </a:t>
            </a:r>
            <a:r>
              <a:rPr lang="fr-FR" sz="2500" dirty="0" err="1">
                <a:solidFill>
                  <a:srgbClr val="FFFFFF"/>
                </a:solidFill>
                <a:effectLst>
                  <a:glow rad="152400">
                    <a:srgbClr val="FFFFFF">
                      <a:alpha val="19000"/>
                    </a:srgbClr>
                  </a:glow>
                </a:effectLst>
                <a:latin typeface="Gill Sans MT" panose="020B0502020104020203"/>
              </a:rPr>
              <a:t>peer</a:t>
            </a:r>
            <a:r>
              <a:rPr lang="fr-FR" sz="2500" dirty="0">
                <a:solidFill>
                  <a:srgbClr val="FFFFFF"/>
                </a:solidFill>
                <a:effectLst>
                  <a:glow rad="152400">
                    <a:srgbClr val="FFFFFF">
                      <a:alpha val="19000"/>
                    </a:srgbClr>
                  </a:glow>
                </a:effectLst>
                <a:latin typeface="Gill Sans MT" panose="020B0502020104020203"/>
              </a:rPr>
              <a:t> to </a:t>
            </a:r>
            <a:r>
              <a:rPr lang="fr-FR" sz="2500" dirty="0" err="1">
                <a:solidFill>
                  <a:srgbClr val="FFFFFF"/>
                </a:solidFill>
                <a:effectLst>
                  <a:glow rad="152400">
                    <a:srgbClr val="FFFFFF">
                      <a:alpha val="19000"/>
                    </a:srgbClr>
                  </a:glow>
                </a:effectLst>
                <a:latin typeface="Gill Sans MT" panose="020B0502020104020203"/>
              </a:rPr>
              <a:t>peer</a:t>
            </a:r>
            <a:endParaRPr lang="fr-FR" sz="2500" dirty="0">
              <a:solidFill>
                <a:srgbClr val="FFFFFF"/>
              </a:solidFill>
              <a:effectLst>
                <a:glow rad="152400">
                  <a:srgbClr val="FFFFFF">
                    <a:alpha val="19000"/>
                  </a:srgbClr>
                </a:glow>
              </a:effectLst>
              <a:latin typeface="Gill Sans MT" panose="020B0502020104020203"/>
            </a:endParaRPr>
          </a:p>
          <a:p>
            <a:pPr marL="342900" marR="0" lvl="0" indent="-342900" algn="l" defTabSz="111125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kumimoji="0" lang="fr-FR" sz="2500" b="0" i="0" u="none" strike="noStrike" kern="1200" cap="none" spc="0" normalizeH="0" baseline="0" noProof="0" dirty="0" err="1">
                <a:ln>
                  <a:noFill/>
                </a:ln>
                <a:solidFill>
                  <a:srgbClr val="FFFFFF"/>
                </a:solidFill>
                <a:effectLst>
                  <a:glow rad="152400">
                    <a:srgbClr val="FFFFFF">
                      <a:alpha val="19000"/>
                    </a:srgbClr>
                  </a:glow>
                </a:effectLst>
                <a:uLnTx/>
                <a:uFillTx/>
                <a:latin typeface="Gill Sans MT" panose="020B0502020104020203"/>
                <a:ea typeface="+mn-ea"/>
                <a:cs typeface="+mn-cs"/>
              </a:rPr>
              <a:t>Wallet</a:t>
            </a:r>
            <a:r>
              <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rPr>
              <a:t> </a:t>
            </a:r>
            <a:r>
              <a:rPr lang="fr-FR" sz="2500" dirty="0" err="1">
                <a:solidFill>
                  <a:srgbClr val="FFFFFF"/>
                </a:solidFill>
                <a:effectLst>
                  <a:glow rad="152400">
                    <a:srgbClr val="FFFFFF">
                      <a:alpha val="19000"/>
                    </a:srgbClr>
                  </a:glow>
                </a:effectLst>
                <a:latin typeface="Gill Sans MT" panose="020B0502020104020203"/>
              </a:rPr>
              <a:t>lost</a:t>
            </a:r>
            <a:r>
              <a:rPr lang="fr-FR" sz="2500" dirty="0">
                <a:solidFill>
                  <a:srgbClr val="FFFFFF"/>
                </a:solidFill>
                <a:effectLst>
                  <a:glow rad="152400">
                    <a:srgbClr val="FFFFFF">
                      <a:alpha val="19000"/>
                    </a:srgbClr>
                  </a:glow>
                </a:effectLst>
                <a:latin typeface="Gill Sans MT" panose="020B0502020104020203"/>
              </a:rPr>
              <a:t> </a:t>
            </a:r>
            <a:r>
              <a:rPr lang="fr-FR" sz="2500" dirty="0">
                <a:solidFill>
                  <a:srgbClr val="FFFFFF"/>
                </a:solidFill>
                <a:effectLst>
                  <a:glow rad="152400">
                    <a:srgbClr val="FFFFFF">
                      <a:alpha val="19000"/>
                    </a:srgbClr>
                  </a:glow>
                </a:effectLst>
                <a:latin typeface="Gill Sans MT" panose="020B0502020104020203"/>
                <a:sym typeface="Wingdings" panose="05000000000000000000" pitchFamily="2" charset="2"/>
              </a:rPr>
              <a:t> bitcoins </a:t>
            </a:r>
            <a:r>
              <a:rPr lang="fr-FR" sz="2500" dirty="0" err="1">
                <a:solidFill>
                  <a:srgbClr val="FFFFFF"/>
                </a:solidFill>
                <a:effectLst>
                  <a:glow rad="152400">
                    <a:srgbClr val="FFFFFF">
                      <a:alpha val="19000"/>
                    </a:srgbClr>
                  </a:glow>
                </a:effectLst>
                <a:latin typeface="Gill Sans MT" panose="020B0502020104020203"/>
                <a:sym typeface="Wingdings" panose="05000000000000000000" pitchFamily="2" charset="2"/>
              </a:rPr>
              <a:t>lost</a:t>
            </a:r>
            <a:endPar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endParaRPr>
          </a:p>
          <a:p>
            <a:pPr marL="0" marR="0" lvl="0" indent="0" algn="l" defTabSz="1111250" rtl="0" eaLnBrk="1" fontAlgn="auto" latinLnBrk="0" hangingPunct="1">
              <a:lnSpc>
                <a:spcPct val="100000"/>
              </a:lnSpc>
              <a:spcBef>
                <a:spcPct val="0"/>
              </a:spcBef>
              <a:spcAft>
                <a:spcPct val="35000"/>
              </a:spcAft>
              <a:buClrTx/>
              <a:buSzTx/>
              <a:buFontTx/>
              <a:buNone/>
              <a:tabLst/>
              <a:defRPr/>
            </a:pPr>
            <a:endParaRPr lang="fr-FR" sz="2500" dirty="0">
              <a:solidFill>
                <a:srgbClr val="FFFFFF"/>
              </a:solidFill>
              <a:effectLst>
                <a:glow rad="152400">
                  <a:srgbClr val="FFFFFF">
                    <a:alpha val="19000"/>
                  </a:srgbClr>
                </a:glow>
              </a:effectLst>
              <a:latin typeface="Gill Sans MT" panose="020B0502020104020203"/>
            </a:endParaRPr>
          </a:p>
          <a:p>
            <a:pPr marL="0" marR="0" lvl="0" indent="0" algn="l" defTabSz="1111250" rtl="0" eaLnBrk="1" fontAlgn="auto" latinLnBrk="0" hangingPunct="1">
              <a:lnSpc>
                <a:spcPct val="100000"/>
              </a:lnSpc>
              <a:spcBef>
                <a:spcPct val="0"/>
              </a:spcBef>
              <a:spcAft>
                <a:spcPct val="35000"/>
              </a:spcAft>
              <a:buClrTx/>
              <a:buSzTx/>
              <a:buFontTx/>
              <a:buNone/>
              <a:tabLst/>
              <a:defRPr/>
            </a:pPr>
            <a:endPar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endParaRPr>
          </a:p>
          <a:p>
            <a:pPr marL="0" marR="0" lvl="0" indent="0" algn="l" defTabSz="1111250" rtl="0" eaLnBrk="1" fontAlgn="auto" latinLnBrk="0" hangingPunct="1">
              <a:lnSpc>
                <a:spcPct val="100000"/>
              </a:lnSpc>
              <a:spcBef>
                <a:spcPct val="0"/>
              </a:spcBef>
              <a:spcAft>
                <a:spcPct val="35000"/>
              </a:spcAft>
              <a:buClrTx/>
              <a:buSzTx/>
              <a:buFontTx/>
              <a:buNone/>
              <a:tabLst/>
              <a:defRPr/>
            </a:pPr>
            <a:endParaRPr lang="fr-FR" sz="2500" dirty="0">
              <a:solidFill>
                <a:srgbClr val="FFFFFF"/>
              </a:solidFill>
              <a:effectLst>
                <a:glow rad="152400">
                  <a:srgbClr val="FFFFFF">
                    <a:alpha val="19000"/>
                  </a:srgbClr>
                </a:glow>
              </a:effectLst>
              <a:latin typeface="Gill Sans MT" panose="020B0502020104020203"/>
            </a:endParaRPr>
          </a:p>
          <a:p>
            <a:pPr marL="0" marR="0" lvl="0" indent="0" algn="l" defTabSz="1111250" rtl="0" eaLnBrk="1" fontAlgn="auto" latinLnBrk="0" hangingPunct="1">
              <a:lnSpc>
                <a:spcPct val="100000"/>
              </a:lnSpc>
              <a:spcBef>
                <a:spcPct val="0"/>
              </a:spcBef>
              <a:spcAft>
                <a:spcPct val="35000"/>
              </a:spcAft>
              <a:buClrTx/>
              <a:buSzTx/>
              <a:buFontTx/>
              <a:buNone/>
              <a:tabLst/>
              <a:defRPr/>
            </a:pPr>
            <a:endParaRPr kumimoji="0" lang="fr-FR" sz="2500" b="0" i="0" u="none" strike="noStrike" kern="1200" cap="none" spc="0" normalizeH="0" baseline="0" noProof="0" dirty="0">
              <a:ln>
                <a:noFill/>
              </a:ln>
              <a:solidFill>
                <a:srgbClr val="FFFFFF"/>
              </a:solidFill>
              <a:effectLst>
                <a:glow rad="152400">
                  <a:srgbClr val="FFFFFF">
                    <a:alpha val="19000"/>
                  </a:srgbClr>
                </a:glow>
              </a:effectLst>
              <a:uLnTx/>
              <a:uFillTx/>
              <a:latin typeface="Gill Sans MT" panose="020B0502020104020203"/>
              <a:ea typeface="+mn-ea"/>
              <a:cs typeface="+mn-cs"/>
            </a:endParaRPr>
          </a:p>
        </p:txBody>
      </p:sp>
    </p:spTree>
    <p:extLst>
      <p:ext uri="{BB962C8B-B14F-4D97-AF65-F5344CB8AC3E}">
        <p14:creationId xmlns:p14="http://schemas.microsoft.com/office/powerpoint/2010/main" val="8425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15115107-5DA3-4397-A1DA-67705DAE1EC2}"/>
              </a:ext>
            </a:extLst>
          </p:cNvPr>
          <p:cNvSpPr>
            <a:spLocks noGrp="1"/>
          </p:cNvSpPr>
          <p:nvPr>
            <p:ph type="title"/>
          </p:nvPr>
        </p:nvSpPr>
        <p:spPr>
          <a:xfrm>
            <a:off x="626840" y="2681103"/>
            <a:ext cx="3421457"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fr-FR" dirty="0" err="1">
                <a:solidFill>
                  <a:srgbClr val="FFFFFF"/>
                </a:solidFill>
              </a:rPr>
              <a:t>Dataset</a:t>
            </a:r>
            <a:endParaRPr lang="fr-FR" dirty="0">
              <a:solidFill>
                <a:srgbClr val="FFFFFF"/>
              </a:solidFill>
            </a:endParaRPr>
          </a:p>
        </p:txBody>
      </p:sp>
      <p:pic>
        <p:nvPicPr>
          <p:cNvPr id="6" name="Picture 5">
            <a:extLst>
              <a:ext uri="{FF2B5EF4-FFF2-40B4-BE49-F238E27FC236}">
                <a16:creationId xmlns:a16="http://schemas.microsoft.com/office/drawing/2014/main" id="{6A39BF79-B948-998D-5724-092CE9AAB063}"/>
              </a:ext>
            </a:extLst>
          </p:cNvPr>
          <p:cNvPicPr>
            <a:picLocks noChangeAspect="1"/>
          </p:cNvPicPr>
          <p:nvPr/>
        </p:nvPicPr>
        <p:blipFill>
          <a:blip r:embed="rId3"/>
          <a:stretch>
            <a:fillRect/>
          </a:stretch>
        </p:blipFill>
        <p:spPr>
          <a:xfrm>
            <a:off x="4654295" y="4106299"/>
            <a:ext cx="7537703" cy="2366430"/>
          </a:xfrm>
          <a:prstGeom prst="rect">
            <a:avLst/>
          </a:prstGeom>
        </p:spPr>
      </p:pic>
      <p:sp>
        <p:nvSpPr>
          <p:cNvPr id="7" name="TextBox 6">
            <a:extLst>
              <a:ext uri="{FF2B5EF4-FFF2-40B4-BE49-F238E27FC236}">
                <a16:creationId xmlns:a16="http://schemas.microsoft.com/office/drawing/2014/main" id="{0D19F42E-F6DB-BBCD-CD5A-F12C5FD8ADB4}"/>
              </a:ext>
            </a:extLst>
          </p:cNvPr>
          <p:cNvSpPr txBox="1"/>
          <p:nvPr/>
        </p:nvSpPr>
        <p:spPr>
          <a:xfrm>
            <a:off x="5416826" y="804197"/>
            <a:ext cx="6117448" cy="923330"/>
          </a:xfrm>
          <a:prstGeom prst="rect">
            <a:avLst/>
          </a:prstGeom>
          <a:noFill/>
        </p:spPr>
        <p:txBody>
          <a:bodyPr wrap="square" rtlCol="0">
            <a:spAutoFit/>
          </a:bodyPr>
          <a:lstStyle/>
          <a:p>
            <a:pPr marL="285750" indent="-285750">
              <a:buFont typeface="Arial" panose="020B0604020202020204" pitchFamily="34" charset="0"/>
              <a:buChar char="•"/>
            </a:pPr>
            <a:r>
              <a:rPr lang="fr-FR" dirty="0" err="1"/>
              <a:t>Send</a:t>
            </a:r>
            <a:r>
              <a:rPr lang="fr-FR" dirty="0"/>
              <a:t> a </a:t>
            </a:r>
            <a:r>
              <a:rPr lang="fr-FR" dirty="0" err="1"/>
              <a:t>request</a:t>
            </a:r>
            <a:r>
              <a:rPr lang="fr-FR" dirty="0"/>
              <a:t> to </a:t>
            </a:r>
            <a:r>
              <a:rPr lang="fr-FR" dirty="0" err="1"/>
              <a:t>binance</a:t>
            </a:r>
            <a:r>
              <a:rPr lang="fr-FR" dirty="0"/>
              <a:t> server for bitcoin USD </a:t>
            </a:r>
            <a:r>
              <a:rPr lang="fr-FR" dirty="0" err="1"/>
              <a:t>every</a:t>
            </a:r>
            <a:r>
              <a:rPr lang="fr-FR" dirty="0"/>
              <a:t> 1 </a:t>
            </a:r>
            <a:r>
              <a:rPr lang="fr-FR" dirty="0" err="1"/>
              <a:t>hour</a:t>
            </a:r>
            <a:r>
              <a:rPr lang="fr-FR" dirty="0"/>
              <a:t> </a:t>
            </a:r>
            <a:r>
              <a:rPr lang="fr-FR" dirty="0" err="1"/>
              <a:t>since</a:t>
            </a:r>
            <a:r>
              <a:rPr lang="fr-FR" dirty="0"/>
              <a:t> 100 </a:t>
            </a:r>
            <a:r>
              <a:rPr lang="fr-FR" dirty="0" err="1"/>
              <a:t>days</a:t>
            </a:r>
            <a:r>
              <a:rPr lang="fr-FR" dirty="0"/>
              <a:t> </a:t>
            </a:r>
            <a:r>
              <a:rPr lang="fr-FR" dirty="0" err="1"/>
              <a:t>ago</a:t>
            </a:r>
            <a:r>
              <a:rPr lang="fr-FR" dirty="0"/>
              <a:t>. The data </a:t>
            </a:r>
            <a:r>
              <a:rPr lang="fr-FR" dirty="0" err="1"/>
              <a:t>will</a:t>
            </a:r>
            <a:r>
              <a:rPr lang="fr-FR" dirty="0"/>
              <a:t> </a:t>
            </a:r>
            <a:r>
              <a:rPr lang="fr-FR" dirty="0" err="1"/>
              <a:t>be</a:t>
            </a:r>
            <a:r>
              <a:rPr lang="fr-FR" dirty="0"/>
              <a:t> </a:t>
            </a:r>
            <a:r>
              <a:rPr lang="fr-FR" dirty="0" err="1"/>
              <a:t>stored</a:t>
            </a:r>
            <a:r>
              <a:rPr lang="fr-FR" dirty="0"/>
              <a:t> in the variable </a:t>
            </a:r>
            <a:r>
              <a:rPr lang="fr-FR" dirty="0" err="1"/>
              <a:t>Klines</a:t>
            </a:r>
            <a:r>
              <a:rPr lang="fr-FR" dirty="0"/>
              <a:t>. </a:t>
            </a:r>
          </a:p>
        </p:txBody>
      </p:sp>
      <p:sp>
        <p:nvSpPr>
          <p:cNvPr id="8" name="TextBox 7">
            <a:extLst>
              <a:ext uri="{FF2B5EF4-FFF2-40B4-BE49-F238E27FC236}">
                <a16:creationId xmlns:a16="http://schemas.microsoft.com/office/drawing/2014/main" id="{5C2F0D8B-6C7F-3672-8AD2-BD3DB2DEE7CD}"/>
              </a:ext>
            </a:extLst>
          </p:cNvPr>
          <p:cNvSpPr txBox="1"/>
          <p:nvPr/>
        </p:nvSpPr>
        <p:spPr>
          <a:xfrm>
            <a:off x="5364423" y="2267968"/>
            <a:ext cx="6117448" cy="1200329"/>
          </a:xfrm>
          <a:prstGeom prst="rect">
            <a:avLst/>
          </a:prstGeom>
          <a:noFill/>
        </p:spPr>
        <p:txBody>
          <a:bodyPr wrap="square" rtlCol="0">
            <a:spAutoFit/>
          </a:bodyPr>
          <a:lstStyle/>
          <a:p>
            <a:pPr marL="285750" indent="-285750">
              <a:buFont typeface="Arial" panose="020B0604020202020204" pitchFamily="34" charset="0"/>
              <a:buChar char="•"/>
            </a:pPr>
            <a:r>
              <a:rPr lang="fr-FR" dirty="0"/>
              <a:t>The API has 3 </a:t>
            </a:r>
            <a:r>
              <a:rPr lang="fr-FR" dirty="0" err="1"/>
              <a:t>parameters</a:t>
            </a:r>
            <a:r>
              <a:rPr lang="fr-FR" dirty="0"/>
              <a:t> :</a:t>
            </a:r>
          </a:p>
          <a:p>
            <a:pPr marL="1657350" lvl="3" indent="-285750">
              <a:buFont typeface="Arial" panose="020B0604020202020204" pitchFamily="34" charset="0"/>
              <a:buChar char="•"/>
            </a:pPr>
            <a:r>
              <a:rPr lang="fr-FR" dirty="0"/>
              <a:t>BTCUSDT</a:t>
            </a:r>
          </a:p>
          <a:p>
            <a:pPr marL="1657350" lvl="3" indent="-285750">
              <a:buFont typeface="Arial" panose="020B0604020202020204" pitchFamily="34" charset="0"/>
              <a:buChar char="•"/>
            </a:pPr>
            <a:r>
              <a:rPr lang="fr-FR" dirty="0" err="1"/>
              <a:t>Candle</a:t>
            </a:r>
            <a:r>
              <a:rPr lang="fr-FR" dirty="0"/>
              <a:t> Time </a:t>
            </a:r>
          </a:p>
          <a:p>
            <a:pPr marL="1657350" lvl="3" indent="-285750">
              <a:buFont typeface="Arial" panose="020B0604020202020204" pitchFamily="34" charset="0"/>
              <a:buChar char="•"/>
            </a:pPr>
            <a:r>
              <a:rPr lang="fr-FR" dirty="0"/>
              <a:t>Time Frame</a:t>
            </a:r>
          </a:p>
        </p:txBody>
      </p:sp>
    </p:spTree>
    <p:extLst>
      <p:ext uri="{BB962C8B-B14F-4D97-AF65-F5344CB8AC3E}">
        <p14:creationId xmlns:p14="http://schemas.microsoft.com/office/powerpoint/2010/main" val="206700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7921487" y="2681103"/>
            <a:ext cx="3935896" cy="1495794"/>
          </a:xfrm>
          <a:noFill/>
          <a:ln>
            <a:solidFill>
              <a:srgbClr val="FFFFFF"/>
            </a:solidFill>
          </a:ln>
          <a:effectLst>
            <a:glow rad="152400">
              <a:schemeClr val="bg1">
                <a:alpha val="13000"/>
              </a:schemeClr>
            </a:glow>
          </a:effectLst>
        </p:spPr>
        <p:txBody>
          <a:bodyPr wrap="square" rtlCol="0">
            <a:normAutofit/>
          </a:bodyPr>
          <a:lstStyle/>
          <a:p>
            <a:pPr rtl="0"/>
            <a:r>
              <a:rPr lang="fr-FR" dirty="0" err="1">
                <a:solidFill>
                  <a:srgbClr val="FFFFFF"/>
                </a:solidFill>
              </a:rPr>
              <a:t>Understanding</a:t>
            </a:r>
            <a:r>
              <a:rPr lang="fr-FR" dirty="0">
                <a:solidFill>
                  <a:srgbClr val="FFFFFF"/>
                </a:solidFill>
              </a:rPr>
              <a:t> Data</a:t>
            </a:r>
          </a:p>
        </p:txBody>
      </p:sp>
      <p:sp>
        <p:nvSpPr>
          <p:cNvPr id="8" name="TextBox 7">
            <a:extLst>
              <a:ext uri="{FF2B5EF4-FFF2-40B4-BE49-F238E27FC236}">
                <a16:creationId xmlns:a16="http://schemas.microsoft.com/office/drawing/2014/main" id="{8F3F27EB-B966-70AB-AB9C-84CA5DB5DC3B}"/>
              </a:ext>
            </a:extLst>
          </p:cNvPr>
          <p:cNvSpPr txBox="1"/>
          <p:nvPr/>
        </p:nvSpPr>
        <p:spPr>
          <a:xfrm>
            <a:off x="288235" y="237666"/>
            <a:ext cx="6117448"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Pandas </a:t>
            </a:r>
            <a:r>
              <a:rPr lang="fr-FR" dirty="0" err="1"/>
              <a:t>describe</a:t>
            </a:r>
            <a:r>
              <a:rPr lang="fr-FR" dirty="0"/>
              <a:t>() </a:t>
            </a:r>
            <a:r>
              <a:rPr lang="fr-FR" dirty="0" err="1"/>
              <a:t>is</a:t>
            </a:r>
            <a:r>
              <a:rPr lang="fr-FR" dirty="0"/>
              <a:t> </a:t>
            </a:r>
            <a:r>
              <a:rPr lang="fr-FR" dirty="0" err="1"/>
              <a:t>used</a:t>
            </a:r>
            <a:r>
              <a:rPr lang="fr-FR" dirty="0"/>
              <a:t> to </a:t>
            </a:r>
            <a:r>
              <a:rPr lang="fr-FR" dirty="0" err="1"/>
              <a:t>view</a:t>
            </a:r>
            <a:r>
              <a:rPr lang="fr-FR" dirty="0"/>
              <a:t> </a:t>
            </a:r>
            <a:r>
              <a:rPr lang="fr-FR" dirty="0" err="1"/>
              <a:t>some</a:t>
            </a:r>
            <a:r>
              <a:rPr lang="fr-FR" dirty="0"/>
              <a:t> basic </a:t>
            </a:r>
            <a:r>
              <a:rPr lang="fr-FR" dirty="0" err="1"/>
              <a:t>statistical</a:t>
            </a:r>
            <a:r>
              <a:rPr lang="fr-FR" dirty="0"/>
              <a:t> </a:t>
            </a:r>
            <a:r>
              <a:rPr lang="fr-FR" dirty="0" err="1"/>
              <a:t>details</a:t>
            </a:r>
            <a:r>
              <a:rPr lang="fr-FR" dirty="0"/>
              <a:t> like percentile, </a:t>
            </a:r>
            <a:r>
              <a:rPr lang="fr-FR" dirty="0" err="1"/>
              <a:t>mean</a:t>
            </a:r>
            <a:r>
              <a:rPr lang="fr-FR" dirty="0"/>
              <a:t> , std , etc… . </a:t>
            </a:r>
          </a:p>
        </p:txBody>
      </p:sp>
      <p:graphicFrame>
        <p:nvGraphicFramePr>
          <p:cNvPr id="5" name="Object 4">
            <a:extLst>
              <a:ext uri="{FF2B5EF4-FFF2-40B4-BE49-F238E27FC236}">
                <a16:creationId xmlns:a16="http://schemas.microsoft.com/office/drawing/2014/main" id="{DC31E162-3CD2-9FEA-356E-2856C83CEB7C}"/>
              </a:ext>
            </a:extLst>
          </p:cNvPr>
          <p:cNvGraphicFramePr>
            <a:graphicFrameLocks noChangeAspect="1"/>
          </p:cNvGraphicFramePr>
          <p:nvPr>
            <p:extLst>
              <p:ext uri="{D42A27DB-BD31-4B8C-83A1-F6EECF244321}">
                <p14:modId xmlns:p14="http://schemas.microsoft.com/office/powerpoint/2010/main" val="521908330"/>
              </p:ext>
            </p:extLst>
          </p:nvPr>
        </p:nvGraphicFramePr>
        <p:xfrm>
          <a:off x="181864" y="1011714"/>
          <a:ext cx="7209114" cy="2676621"/>
        </p:xfrm>
        <a:graphic>
          <a:graphicData uri="http://schemas.openxmlformats.org/presentationml/2006/ole">
            <mc:AlternateContent xmlns:mc="http://schemas.openxmlformats.org/markup-compatibility/2006">
              <mc:Choice xmlns:v="urn:schemas-microsoft-com:vml" Requires="v">
                <p:oleObj name="Image bitmap" r:id="rId3" imgW="7473960" imgH="2774880" progId="Paint.Picture">
                  <p:embed/>
                </p:oleObj>
              </mc:Choice>
              <mc:Fallback>
                <p:oleObj name="Image bitmap" r:id="rId3" imgW="7473960" imgH="2774880" progId="Paint.Picture">
                  <p:embed/>
                  <p:pic>
                    <p:nvPicPr>
                      <p:cNvPr id="0" name=""/>
                      <p:cNvPicPr/>
                      <p:nvPr/>
                    </p:nvPicPr>
                    <p:blipFill>
                      <a:blip r:embed="rId4"/>
                      <a:stretch>
                        <a:fillRect/>
                      </a:stretch>
                    </p:blipFill>
                    <p:spPr>
                      <a:xfrm>
                        <a:off x="181864" y="1011714"/>
                        <a:ext cx="7209114" cy="267662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F9ECBE3-E035-A35E-2F99-A8A9A6A3BD27}"/>
              </a:ext>
            </a:extLst>
          </p:cNvPr>
          <p:cNvGraphicFramePr>
            <a:graphicFrameLocks noChangeAspect="1"/>
          </p:cNvGraphicFramePr>
          <p:nvPr>
            <p:extLst>
              <p:ext uri="{D42A27DB-BD31-4B8C-83A1-F6EECF244321}">
                <p14:modId xmlns:p14="http://schemas.microsoft.com/office/powerpoint/2010/main" val="3687276314"/>
              </p:ext>
            </p:extLst>
          </p:nvPr>
        </p:nvGraphicFramePr>
        <p:xfrm>
          <a:off x="5148321" y="3746065"/>
          <a:ext cx="1720850" cy="552450"/>
        </p:xfrm>
        <a:graphic>
          <a:graphicData uri="http://schemas.openxmlformats.org/presentationml/2006/ole">
            <mc:AlternateContent xmlns:mc="http://schemas.openxmlformats.org/markup-compatibility/2006">
              <mc:Choice xmlns:v="urn:schemas-microsoft-com:vml" Requires="v">
                <p:oleObj name="Image bitmap" r:id="rId5" imgW="1720800" imgH="552600" progId="Paint.Picture">
                  <p:embed/>
                </p:oleObj>
              </mc:Choice>
              <mc:Fallback>
                <p:oleObj name="Image bitmap" r:id="rId5" imgW="1720800" imgH="552600" progId="Paint.Picture">
                  <p:embed/>
                  <p:pic>
                    <p:nvPicPr>
                      <p:cNvPr id="0" name=""/>
                      <p:cNvPicPr/>
                      <p:nvPr/>
                    </p:nvPicPr>
                    <p:blipFill>
                      <a:blip r:embed="rId6"/>
                      <a:stretch>
                        <a:fillRect/>
                      </a:stretch>
                    </p:blipFill>
                    <p:spPr>
                      <a:xfrm>
                        <a:off x="5148321" y="3746065"/>
                        <a:ext cx="1720850" cy="55245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DAE9D569-3785-2226-5CE2-FB0CA7FAAD1B}"/>
              </a:ext>
            </a:extLst>
          </p:cNvPr>
          <p:cNvSpPr txBox="1"/>
          <p:nvPr/>
        </p:nvSpPr>
        <p:spPr>
          <a:xfrm>
            <a:off x="288235" y="3850150"/>
            <a:ext cx="6117448" cy="369332"/>
          </a:xfrm>
          <a:prstGeom prst="rect">
            <a:avLst/>
          </a:prstGeom>
          <a:noFill/>
        </p:spPr>
        <p:txBody>
          <a:bodyPr wrap="square" rtlCol="0">
            <a:spAutoFit/>
          </a:bodyPr>
          <a:lstStyle/>
          <a:p>
            <a:pPr marL="285750" indent="-285750">
              <a:buFont typeface="Arial" panose="020B0604020202020204" pitchFamily="34" charset="0"/>
              <a:buChar char="•"/>
            </a:pPr>
            <a:r>
              <a:rPr lang="fr-FR" dirty="0"/>
              <a:t>Pandas </a:t>
            </a:r>
            <a:r>
              <a:rPr lang="fr-FR" dirty="0" err="1"/>
              <a:t>shape</a:t>
            </a:r>
            <a:r>
              <a:rPr lang="fr-FR" dirty="0"/>
              <a:t>() </a:t>
            </a:r>
            <a:r>
              <a:rPr lang="fr-FR" dirty="0" err="1"/>
              <a:t>returns</a:t>
            </a:r>
            <a:r>
              <a:rPr lang="fr-FR" dirty="0"/>
              <a:t> the </a:t>
            </a:r>
            <a:r>
              <a:rPr lang="fr-FR" dirty="0" err="1"/>
              <a:t>shape</a:t>
            </a:r>
            <a:r>
              <a:rPr lang="fr-FR" dirty="0"/>
              <a:t> of an </a:t>
            </a:r>
            <a:r>
              <a:rPr lang="fr-FR" dirty="0" err="1"/>
              <a:t>array</a:t>
            </a:r>
            <a:r>
              <a:rPr lang="fr-FR" dirty="0"/>
              <a:t>. </a:t>
            </a:r>
          </a:p>
        </p:txBody>
      </p:sp>
      <p:pic>
        <p:nvPicPr>
          <p:cNvPr id="10" name="Picture 9">
            <a:extLst>
              <a:ext uri="{FF2B5EF4-FFF2-40B4-BE49-F238E27FC236}">
                <a16:creationId xmlns:a16="http://schemas.microsoft.com/office/drawing/2014/main" id="{9C5C7D10-BAFE-6BF6-5D8A-D42A6D99AD6D}"/>
              </a:ext>
            </a:extLst>
          </p:cNvPr>
          <p:cNvPicPr>
            <a:picLocks noChangeAspect="1"/>
          </p:cNvPicPr>
          <p:nvPr/>
        </p:nvPicPr>
        <p:blipFill>
          <a:blip r:embed="rId7"/>
          <a:stretch>
            <a:fillRect/>
          </a:stretch>
        </p:blipFill>
        <p:spPr>
          <a:xfrm>
            <a:off x="192753" y="4377323"/>
            <a:ext cx="3149521" cy="2422372"/>
          </a:xfrm>
          <a:prstGeom prst="rect">
            <a:avLst/>
          </a:prstGeom>
        </p:spPr>
      </p:pic>
      <p:sp>
        <p:nvSpPr>
          <p:cNvPr id="14" name="TextBox 13">
            <a:extLst>
              <a:ext uri="{FF2B5EF4-FFF2-40B4-BE49-F238E27FC236}">
                <a16:creationId xmlns:a16="http://schemas.microsoft.com/office/drawing/2014/main" id="{2C54FAAF-5297-CAF1-EF51-34DB771E8A6F}"/>
              </a:ext>
            </a:extLst>
          </p:cNvPr>
          <p:cNvSpPr txBox="1"/>
          <p:nvPr/>
        </p:nvSpPr>
        <p:spPr>
          <a:xfrm>
            <a:off x="3535027" y="5219177"/>
            <a:ext cx="6117448"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Pandas info() help us to </a:t>
            </a:r>
            <a:r>
              <a:rPr lang="fr-FR" dirty="0" err="1"/>
              <a:t>get</a:t>
            </a:r>
            <a:r>
              <a:rPr lang="fr-FR" dirty="0"/>
              <a:t> a concise </a:t>
            </a:r>
          </a:p>
          <a:p>
            <a:r>
              <a:rPr lang="fr-FR" dirty="0" err="1"/>
              <a:t>Summary</a:t>
            </a:r>
            <a:r>
              <a:rPr lang="fr-FR" dirty="0"/>
              <a:t> of the </a:t>
            </a:r>
            <a:r>
              <a:rPr lang="fr-FR" dirty="0" err="1"/>
              <a:t>dataframe</a:t>
            </a:r>
            <a:r>
              <a:rPr lang="fr-FR" dirty="0"/>
              <a:t>. </a:t>
            </a:r>
          </a:p>
        </p:txBody>
      </p:sp>
    </p:spTree>
    <p:extLst>
      <p:ext uri="{BB962C8B-B14F-4D97-AF65-F5344CB8AC3E}">
        <p14:creationId xmlns:p14="http://schemas.microsoft.com/office/powerpoint/2010/main" val="412895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7921487" y="2681103"/>
            <a:ext cx="3935896" cy="1495794"/>
          </a:xfrm>
          <a:noFill/>
          <a:ln>
            <a:solidFill>
              <a:srgbClr val="FFFFFF"/>
            </a:solidFill>
          </a:ln>
          <a:effectLst>
            <a:glow rad="152400">
              <a:schemeClr val="bg1">
                <a:alpha val="13000"/>
              </a:schemeClr>
            </a:glow>
          </a:effectLst>
        </p:spPr>
        <p:txBody>
          <a:bodyPr wrap="square" rtlCol="0">
            <a:normAutofit/>
          </a:bodyPr>
          <a:lstStyle/>
          <a:p>
            <a:pPr rtl="0"/>
            <a:r>
              <a:rPr lang="fr-FR" dirty="0" err="1">
                <a:solidFill>
                  <a:srgbClr val="FFFFFF"/>
                </a:solidFill>
              </a:rPr>
              <a:t>Understanding</a:t>
            </a:r>
            <a:r>
              <a:rPr lang="fr-FR" dirty="0">
                <a:solidFill>
                  <a:srgbClr val="FFFFFF"/>
                </a:solidFill>
              </a:rPr>
              <a:t> Data</a:t>
            </a:r>
          </a:p>
        </p:txBody>
      </p:sp>
      <p:pic>
        <p:nvPicPr>
          <p:cNvPr id="4" name="Picture 3">
            <a:extLst>
              <a:ext uri="{FF2B5EF4-FFF2-40B4-BE49-F238E27FC236}">
                <a16:creationId xmlns:a16="http://schemas.microsoft.com/office/drawing/2014/main" id="{478FE296-857F-0EF1-F42F-1CF59BE4B05F}"/>
              </a:ext>
            </a:extLst>
          </p:cNvPr>
          <p:cNvPicPr>
            <a:picLocks noChangeAspect="1"/>
          </p:cNvPicPr>
          <p:nvPr/>
        </p:nvPicPr>
        <p:blipFill>
          <a:blip r:embed="rId3"/>
          <a:stretch>
            <a:fillRect/>
          </a:stretch>
        </p:blipFill>
        <p:spPr>
          <a:xfrm>
            <a:off x="204787" y="161925"/>
            <a:ext cx="3952876" cy="3226004"/>
          </a:xfrm>
          <a:prstGeom prst="rect">
            <a:avLst/>
          </a:prstGeom>
        </p:spPr>
      </p:pic>
      <p:sp>
        <p:nvSpPr>
          <p:cNvPr id="7" name="TextBox 6">
            <a:extLst>
              <a:ext uri="{FF2B5EF4-FFF2-40B4-BE49-F238E27FC236}">
                <a16:creationId xmlns:a16="http://schemas.microsoft.com/office/drawing/2014/main" id="{91FAF4ED-210B-509E-E77D-37EAEA11919D}"/>
              </a:ext>
            </a:extLst>
          </p:cNvPr>
          <p:cNvSpPr txBox="1"/>
          <p:nvPr/>
        </p:nvSpPr>
        <p:spPr>
          <a:xfrm>
            <a:off x="4157663" y="1266366"/>
            <a:ext cx="3380040"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Pandas </a:t>
            </a:r>
            <a:r>
              <a:rPr lang="fr-FR" dirty="0" err="1"/>
              <a:t>unsa</a:t>
            </a:r>
            <a:r>
              <a:rPr lang="fr-FR" dirty="0"/>
              <a:t>() </a:t>
            </a:r>
            <a:r>
              <a:rPr lang="fr-FR" dirty="0" err="1"/>
              <a:t>any</a:t>
            </a:r>
            <a:r>
              <a:rPr lang="fr-FR" dirty="0"/>
              <a:t>() </a:t>
            </a:r>
            <a:r>
              <a:rPr lang="fr-FR" dirty="0" err="1"/>
              <a:t>detect</a:t>
            </a:r>
            <a:r>
              <a:rPr lang="fr-FR" dirty="0"/>
              <a:t> </a:t>
            </a:r>
            <a:r>
              <a:rPr lang="fr-FR" dirty="0" err="1"/>
              <a:t>missing</a:t>
            </a:r>
            <a:r>
              <a:rPr lang="fr-FR" dirty="0"/>
              <a:t> values for and </a:t>
            </a:r>
            <a:r>
              <a:rPr lang="fr-FR" dirty="0" err="1"/>
              <a:t>array</a:t>
            </a:r>
            <a:endParaRPr lang="fr-FR" dirty="0"/>
          </a:p>
        </p:txBody>
      </p:sp>
      <p:graphicFrame>
        <p:nvGraphicFramePr>
          <p:cNvPr id="5" name="Object 4">
            <a:extLst>
              <a:ext uri="{FF2B5EF4-FFF2-40B4-BE49-F238E27FC236}">
                <a16:creationId xmlns:a16="http://schemas.microsoft.com/office/drawing/2014/main" id="{98D2D319-C705-273B-F37E-25FD995BC975}"/>
              </a:ext>
            </a:extLst>
          </p:cNvPr>
          <p:cNvGraphicFramePr>
            <a:graphicFrameLocks noChangeAspect="1"/>
          </p:cNvGraphicFramePr>
          <p:nvPr>
            <p:extLst>
              <p:ext uri="{D42A27DB-BD31-4B8C-83A1-F6EECF244321}">
                <p14:modId xmlns:p14="http://schemas.microsoft.com/office/powerpoint/2010/main" val="107912003"/>
              </p:ext>
            </p:extLst>
          </p:nvPr>
        </p:nvGraphicFramePr>
        <p:xfrm>
          <a:off x="204786" y="3470072"/>
          <a:ext cx="3738563" cy="3307816"/>
        </p:xfrm>
        <a:graphic>
          <a:graphicData uri="http://schemas.openxmlformats.org/presentationml/2006/ole">
            <mc:AlternateContent xmlns:mc="http://schemas.openxmlformats.org/markup-compatibility/2006">
              <mc:Choice xmlns:v="urn:schemas-microsoft-com:vml" Requires="v">
                <p:oleObj name="Image bitmap" r:id="rId4" imgW="2921040" imgH="2584440" progId="Paint.Picture">
                  <p:embed/>
                </p:oleObj>
              </mc:Choice>
              <mc:Fallback>
                <p:oleObj name="Image bitmap" r:id="rId4" imgW="2921040" imgH="2584440" progId="Paint.Picture">
                  <p:embed/>
                  <p:pic>
                    <p:nvPicPr>
                      <p:cNvPr id="0" name=""/>
                      <p:cNvPicPr/>
                      <p:nvPr/>
                    </p:nvPicPr>
                    <p:blipFill>
                      <a:blip r:embed="rId5"/>
                      <a:stretch>
                        <a:fillRect/>
                      </a:stretch>
                    </p:blipFill>
                    <p:spPr>
                      <a:xfrm>
                        <a:off x="204786" y="3470072"/>
                        <a:ext cx="3738563" cy="3307816"/>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FA3D64E2-F8C2-EABE-6667-83DF2198476F}"/>
              </a:ext>
            </a:extLst>
          </p:cNvPr>
          <p:cNvSpPr txBox="1"/>
          <p:nvPr/>
        </p:nvSpPr>
        <p:spPr>
          <a:xfrm>
            <a:off x="4157663" y="4528208"/>
            <a:ext cx="3380040" cy="923330"/>
          </a:xfrm>
          <a:prstGeom prst="rect">
            <a:avLst/>
          </a:prstGeom>
          <a:noFill/>
        </p:spPr>
        <p:txBody>
          <a:bodyPr wrap="square" rtlCol="0">
            <a:spAutoFit/>
          </a:bodyPr>
          <a:lstStyle/>
          <a:p>
            <a:pPr marL="285750" indent="-285750">
              <a:buFont typeface="Arial" panose="020B0604020202020204" pitchFamily="34" charset="0"/>
              <a:buChar char="•"/>
            </a:pPr>
            <a:r>
              <a:rPr lang="fr-FR" dirty="0"/>
              <a:t>Pandas </a:t>
            </a:r>
            <a:r>
              <a:rPr lang="fr-FR" dirty="0" err="1"/>
              <a:t>isnull</a:t>
            </a:r>
            <a:r>
              <a:rPr lang="fr-FR" dirty="0"/>
              <a:t>() </a:t>
            </a:r>
            <a:r>
              <a:rPr lang="fr-FR" dirty="0" err="1"/>
              <a:t>sum</a:t>
            </a:r>
            <a:r>
              <a:rPr lang="fr-FR" dirty="0"/>
              <a:t>() </a:t>
            </a:r>
            <a:r>
              <a:rPr lang="fr-FR" dirty="0" err="1"/>
              <a:t>returns</a:t>
            </a:r>
            <a:r>
              <a:rPr lang="fr-FR" dirty="0"/>
              <a:t> the </a:t>
            </a:r>
            <a:r>
              <a:rPr lang="fr-FR" dirty="0" err="1"/>
              <a:t>number</a:t>
            </a:r>
            <a:r>
              <a:rPr lang="fr-FR" dirty="0"/>
              <a:t> of </a:t>
            </a:r>
            <a:r>
              <a:rPr lang="fr-FR" dirty="0" err="1"/>
              <a:t>missing</a:t>
            </a:r>
            <a:r>
              <a:rPr lang="fr-FR" dirty="0"/>
              <a:t> values in the </a:t>
            </a:r>
            <a:r>
              <a:rPr lang="fr-FR" dirty="0" err="1"/>
              <a:t>dataset</a:t>
            </a:r>
            <a:r>
              <a:rPr lang="fr-FR" dirty="0"/>
              <a:t>. </a:t>
            </a:r>
          </a:p>
        </p:txBody>
      </p:sp>
    </p:spTree>
    <p:extLst>
      <p:ext uri="{BB962C8B-B14F-4D97-AF65-F5344CB8AC3E}">
        <p14:creationId xmlns:p14="http://schemas.microsoft.com/office/powerpoint/2010/main" val="3575137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15115107-5DA3-4397-A1DA-67705DAE1EC2}"/>
              </a:ext>
            </a:extLst>
          </p:cNvPr>
          <p:cNvSpPr>
            <a:spLocks noGrp="1"/>
          </p:cNvSpPr>
          <p:nvPr>
            <p:ph type="title"/>
          </p:nvPr>
        </p:nvSpPr>
        <p:spPr>
          <a:xfrm>
            <a:off x="626840" y="2681103"/>
            <a:ext cx="3421457"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DA0AB36B-E5A7-9067-BA7A-B14D5511D99C}"/>
              </a:ext>
            </a:extLst>
          </p:cNvPr>
          <p:cNvPicPr>
            <a:picLocks noChangeAspect="1"/>
          </p:cNvPicPr>
          <p:nvPr/>
        </p:nvPicPr>
        <p:blipFill>
          <a:blip r:embed="rId3"/>
          <a:stretch>
            <a:fillRect/>
          </a:stretch>
        </p:blipFill>
        <p:spPr>
          <a:xfrm>
            <a:off x="4675137" y="795266"/>
            <a:ext cx="7448559" cy="3952296"/>
          </a:xfrm>
          <a:prstGeom prst="rect">
            <a:avLst/>
          </a:prstGeom>
        </p:spPr>
      </p:pic>
      <p:sp>
        <p:nvSpPr>
          <p:cNvPr id="10" name="TextBox 9">
            <a:extLst>
              <a:ext uri="{FF2B5EF4-FFF2-40B4-BE49-F238E27FC236}">
                <a16:creationId xmlns:a16="http://schemas.microsoft.com/office/drawing/2014/main" id="{7DF26B0A-22B7-CBE7-F71B-25D00C46E511}"/>
              </a:ext>
            </a:extLst>
          </p:cNvPr>
          <p:cNvSpPr txBox="1"/>
          <p:nvPr/>
        </p:nvSpPr>
        <p:spPr>
          <a:xfrm>
            <a:off x="5027530" y="5463929"/>
            <a:ext cx="6743771" cy="369332"/>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fr-FR" dirty="0">
                <a:solidFill>
                  <a:srgbClr val="000000"/>
                </a:solidFill>
                <a:latin typeface="Gill Sans MT" panose="020B0502020104020203"/>
                <a:sym typeface="Wingdings" panose="05000000000000000000" pitchFamily="2" charset="2"/>
              </a:rPr>
              <a:t>  T</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o </a:t>
            </a:r>
            <a:r>
              <a:rPr kumimoji="0" lang="fr-FR"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predict</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the bitcoin </a:t>
            </a:r>
            <a:r>
              <a:rPr kumimoji="0" lang="fr-FR"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price</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 the best </a:t>
            </a:r>
            <a:r>
              <a:rPr kumimoji="0" lang="fr-FR"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indicators</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are : </a:t>
            </a:r>
            <a:r>
              <a:rPr kumimoji="0" lang="fr-FR"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rsi</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roc, </a:t>
            </a:r>
            <a:r>
              <a:rPr kumimoji="0" lang="fr-FR"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mom</a:t>
            </a: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 </a:t>
            </a:r>
          </a:p>
        </p:txBody>
      </p:sp>
    </p:spTree>
    <p:extLst>
      <p:ext uri="{BB962C8B-B14F-4D97-AF65-F5344CB8AC3E}">
        <p14:creationId xmlns:p14="http://schemas.microsoft.com/office/powerpoint/2010/main" val="146925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re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fr-FR" dirty="0">
                <a:solidFill>
                  <a:srgbClr val="FFFFFF"/>
                </a:solidFill>
              </a:rPr>
              <a:t>Data </a:t>
            </a:r>
            <a:r>
              <a:rPr lang="fr-FR" dirty="0" err="1">
                <a:solidFill>
                  <a:srgbClr val="FFFFFF"/>
                </a:solidFill>
              </a:rPr>
              <a:t>visualization</a:t>
            </a:r>
            <a:endParaRPr lang="fr-FR" dirty="0">
              <a:solidFill>
                <a:srgbClr val="FFFFFF"/>
              </a:solidFill>
            </a:endParaRPr>
          </a:p>
        </p:txBody>
      </p:sp>
      <p:pic>
        <p:nvPicPr>
          <p:cNvPr id="7" name="Picture 6" descr="Chart&#10;&#10;Description automatically generated">
            <a:extLst>
              <a:ext uri="{FF2B5EF4-FFF2-40B4-BE49-F238E27FC236}">
                <a16:creationId xmlns:a16="http://schemas.microsoft.com/office/drawing/2014/main" id="{B2751D99-179E-05FA-EB31-4D463B53A22B}"/>
              </a:ext>
            </a:extLst>
          </p:cNvPr>
          <p:cNvPicPr>
            <a:picLocks noChangeAspect="1"/>
          </p:cNvPicPr>
          <p:nvPr/>
        </p:nvPicPr>
        <p:blipFill>
          <a:blip r:embed="rId3"/>
          <a:stretch>
            <a:fillRect/>
          </a:stretch>
        </p:blipFill>
        <p:spPr>
          <a:xfrm>
            <a:off x="846690" y="42864"/>
            <a:ext cx="5878259" cy="2552056"/>
          </a:xfrm>
          <a:prstGeom prst="rect">
            <a:avLst/>
          </a:prstGeom>
        </p:spPr>
      </p:pic>
      <p:pic>
        <p:nvPicPr>
          <p:cNvPr id="9" name="Picture 8" descr="Line chart&#10;&#10;Description automatically generated with medium confidence">
            <a:extLst>
              <a:ext uri="{FF2B5EF4-FFF2-40B4-BE49-F238E27FC236}">
                <a16:creationId xmlns:a16="http://schemas.microsoft.com/office/drawing/2014/main" id="{0E388B9D-EB93-134E-7C01-C08D19947896}"/>
              </a:ext>
            </a:extLst>
          </p:cNvPr>
          <p:cNvPicPr>
            <a:picLocks noChangeAspect="1"/>
          </p:cNvPicPr>
          <p:nvPr/>
        </p:nvPicPr>
        <p:blipFill>
          <a:blip r:embed="rId4"/>
          <a:stretch>
            <a:fillRect/>
          </a:stretch>
        </p:blipFill>
        <p:spPr>
          <a:xfrm>
            <a:off x="915182" y="2709679"/>
            <a:ext cx="5809768" cy="1278673"/>
          </a:xfrm>
          <a:prstGeom prst="rect">
            <a:avLst/>
          </a:prstGeom>
        </p:spPr>
      </p:pic>
      <p:pic>
        <p:nvPicPr>
          <p:cNvPr id="11" name="Picture 10" descr="A picture containing line chart&#10;&#10;Description automatically generated">
            <a:extLst>
              <a:ext uri="{FF2B5EF4-FFF2-40B4-BE49-F238E27FC236}">
                <a16:creationId xmlns:a16="http://schemas.microsoft.com/office/drawing/2014/main" id="{4F2E796A-0A31-9948-B760-1CAF0AF4A090}"/>
              </a:ext>
            </a:extLst>
          </p:cNvPr>
          <p:cNvPicPr>
            <a:picLocks noChangeAspect="1"/>
          </p:cNvPicPr>
          <p:nvPr/>
        </p:nvPicPr>
        <p:blipFill>
          <a:blip r:embed="rId5"/>
          <a:stretch>
            <a:fillRect/>
          </a:stretch>
        </p:blipFill>
        <p:spPr>
          <a:xfrm>
            <a:off x="732583" y="4032067"/>
            <a:ext cx="5992366" cy="1301237"/>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E76FE6A3-6E96-BE8C-8B17-E039B9AD1608}"/>
              </a:ext>
            </a:extLst>
          </p:cNvPr>
          <p:cNvPicPr>
            <a:picLocks noChangeAspect="1"/>
          </p:cNvPicPr>
          <p:nvPr/>
        </p:nvPicPr>
        <p:blipFill>
          <a:blip r:embed="rId6"/>
          <a:stretch>
            <a:fillRect/>
          </a:stretch>
        </p:blipFill>
        <p:spPr>
          <a:xfrm>
            <a:off x="915181" y="5361879"/>
            <a:ext cx="5809767" cy="1291795"/>
          </a:xfrm>
          <a:prstGeom prst="rect">
            <a:avLst/>
          </a:prstGeom>
        </p:spPr>
      </p:pic>
    </p:spTree>
    <p:extLst>
      <p:ext uri="{BB962C8B-B14F-4D97-AF65-F5344CB8AC3E}">
        <p14:creationId xmlns:p14="http://schemas.microsoft.com/office/powerpoint/2010/main" val="119255509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2.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0ED59B-F67D-4B99-A0A7-E5237FF58100}">
  <ds:schemaRefs>
    <ds:schemaRef ds:uri="http://www.w3.org/XML/1998/namespace"/>
    <ds:schemaRef ds:uri="71af3243-3dd4-4a8d-8c0d-dd76da1f02a5"/>
    <ds:schemaRef ds:uri="http://purl.org/dc/elements/1.1/"/>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Conception financière</Template>
  <TotalTime>0</TotalTime>
  <Words>413</Words>
  <Application>Microsoft Office PowerPoint</Application>
  <PresentationFormat>Widescreen</PresentationFormat>
  <Paragraphs>74</Paragraphs>
  <Slides>18</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4" baseType="lpstr">
      <vt:lpstr>Arial</vt:lpstr>
      <vt:lpstr>Calibri</vt:lpstr>
      <vt:lpstr>Gill Sans MT</vt:lpstr>
      <vt:lpstr>Expédition</vt:lpstr>
      <vt:lpstr>Image bitmap</vt:lpstr>
      <vt:lpstr>Bitmap Image</vt:lpstr>
      <vt:lpstr>Bitcoin prediction</vt:lpstr>
      <vt:lpstr>Table of content</vt:lpstr>
      <vt:lpstr>Introduction</vt:lpstr>
      <vt:lpstr>Introduction</vt:lpstr>
      <vt:lpstr>Dataset</vt:lpstr>
      <vt:lpstr>Understanding Data</vt:lpstr>
      <vt:lpstr>Understanding Data</vt:lpstr>
      <vt:lpstr>Data Visualization</vt:lpstr>
      <vt:lpstr>Data visualization</vt:lpstr>
      <vt:lpstr>Data visualization</vt:lpstr>
      <vt:lpstr>Data visualization</vt:lpstr>
      <vt:lpstr>Data visualization</vt:lpstr>
      <vt:lpstr>Data visualization</vt:lpstr>
      <vt:lpstr>Neural Network</vt:lpstr>
      <vt:lpstr>Neural Network </vt:lpstr>
      <vt:lpstr>Neural Network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2022-06-08T22:11:45Z</dcterms:created>
  <dcterms:modified xsi:type="dcterms:W3CDTF">2022-06-28T21:30:56Z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